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sldIdLst>
    <p:sldId id="270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7" r:id="rId10"/>
    <p:sldId id="268" r:id="rId11"/>
    <p:sldId id="269" r:id="rId1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912" autoAdjust="0"/>
    <p:restoredTop sz="94660"/>
  </p:normalViewPr>
  <p:slideViewPr>
    <p:cSldViewPr>
      <p:cViewPr>
        <p:scale>
          <a:sx n="75" d="100"/>
          <a:sy n="75" d="100"/>
        </p:scale>
        <p:origin x="-1002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858000" cy="1894362"/>
          </a:xfrm>
        </p:spPr>
        <p:txBody>
          <a:bodyPr>
            <a:no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400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LECTURE </a:t>
            </a:r>
            <a:r>
              <a:rPr lang="en-GB" sz="4000" smtClean="0">
                <a:solidFill>
                  <a:schemeClr val="accent6">
                    <a:lumMod val="75000"/>
                  </a:schemeClr>
                </a:solidFill>
                <a:latin typeface="Times New Roman"/>
                <a:cs typeface="Times New Roman"/>
              </a:rPr>
              <a:t># 0</a:t>
            </a:r>
            <a:r>
              <a:rPr lang="en-GB" sz="400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GB" sz="4000" spc="-15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4000" spc="-15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GB" sz="4000" spc="-15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INTRODUCTION TO RURAL </a:t>
            </a:r>
            <a:r>
              <a:rPr lang="en-GB" sz="4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PLANNING &amp; </a:t>
            </a:r>
            <a:r>
              <a:rPr lang="en-GB" sz="4000" spc="-15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DEVELOPMENT </a:t>
            </a:r>
            <a:r>
              <a:rPr lang="en-GB" sz="4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4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GB" sz="40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609600" y="1752600"/>
            <a:ext cx="7998460" cy="4646144"/>
          </a:xfrm>
          <a:prstGeom prst="rect">
            <a:avLst/>
          </a:prstGeom>
        </p:spPr>
        <p:txBody>
          <a:bodyPr vert="horz" wrap="square" lIns="0" tIns="16891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330"/>
              </a:spcBef>
              <a:buFont typeface="Arial" pitchFamily="34" charset="0"/>
              <a:buChar char="•"/>
            </a:pPr>
            <a:r>
              <a:rPr lang="en-GB" sz="2400" spc="-110" dirty="0" smtClean="0">
                <a:latin typeface="Times New Roman" pitchFamily="18" charset="0"/>
                <a:cs typeface="Times New Roman" pitchFamily="18" charset="0"/>
              </a:rPr>
              <a:t>   To </a:t>
            </a:r>
            <a:r>
              <a:rPr lang="en-GB" sz="2400" spc="-15" dirty="0" smtClean="0">
                <a:latin typeface="Times New Roman" pitchFamily="18" charset="0"/>
                <a:cs typeface="Times New Roman" pitchFamily="18" charset="0"/>
              </a:rPr>
              <a:t>develop </a:t>
            </a:r>
            <a:r>
              <a:rPr lang="en-GB" sz="2400" spc="-10" dirty="0" smtClean="0">
                <a:latin typeface="Times New Roman" pitchFamily="18" charset="0"/>
                <a:cs typeface="Times New Roman" pitchFamily="18" charset="0"/>
              </a:rPr>
              <a:t>rural area </a:t>
            </a:r>
            <a:r>
              <a:rPr lang="en-GB" sz="2400" spc="-5" dirty="0" smtClean="0">
                <a:latin typeface="Times New Roman" pitchFamily="18" charset="0"/>
                <a:cs typeface="Times New Roman" pitchFamily="18" charset="0"/>
              </a:rPr>
              <a:t>as whole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GB" sz="2400" spc="-5" dirty="0" smtClean="0">
                <a:latin typeface="Times New Roman" pitchFamily="18" charset="0"/>
                <a:cs typeface="Times New Roman" pitchFamily="18" charset="0"/>
              </a:rPr>
              <a:t>terms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GB" sz="2400" spc="3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spc="-5" dirty="0" smtClean="0">
                <a:latin typeface="Times New Roman" pitchFamily="18" charset="0"/>
                <a:cs typeface="Times New Roman" pitchFamily="18" charset="0"/>
              </a:rPr>
              <a:t>culture </a:t>
            </a:r>
            <a:r>
              <a:rPr sz="2400" spc="-30" dirty="0" smtClean="0">
                <a:latin typeface="Times New Roman" pitchFamily="18" charset="0"/>
                <a:cs typeface="Times New Roman" pitchFamily="18" charset="0"/>
              </a:rPr>
              <a:t>society</a:t>
            </a:r>
            <a:r>
              <a:rPr sz="2400" spc="-3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sz="2400" spc="-35" dirty="0">
                <a:latin typeface="Times New Roman" pitchFamily="18" charset="0"/>
                <a:cs typeface="Times New Roman" pitchFamily="18" charset="0"/>
              </a:rPr>
              <a:t>economy,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technology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health.</a:t>
            </a:r>
          </a:p>
          <a:p>
            <a:pPr marL="12700" algn="just">
              <a:lnSpc>
                <a:spcPct val="100000"/>
              </a:lnSpc>
              <a:spcBef>
                <a:spcPts val="1225"/>
              </a:spcBef>
              <a:buFont typeface="Arial" pitchFamily="34" charset="0"/>
              <a:buChar char="•"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1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develop living </a:t>
            </a:r>
            <a:r>
              <a:rPr lang="en-GB" sz="2400" spc="-5" dirty="0" smtClean="0">
                <a:latin typeface="Times New Roman" pitchFamily="18" charset="0"/>
                <a:cs typeface="Times New Roman" pitchFamily="18" charset="0"/>
              </a:rPr>
              <a:t>standard</a:t>
            </a:r>
            <a:r>
              <a:rPr sz="24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rural</a:t>
            </a:r>
            <a:r>
              <a:rPr sz="2400" spc="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 smtClean="0">
                <a:latin typeface="Times New Roman" pitchFamily="18" charset="0"/>
                <a:cs typeface="Times New Roman" pitchFamily="18" charset="0"/>
              </a:rPr>
              <a:t>mass</a:t>
            </a:r>
            <a:r>
              <a:rPr lang="en-GB" sz="2400" spc="-5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36550" indent="-324485" algn="just">
              <a:lnSpc>
                <a:spcPct val="100000"/>
              </a:lnSpc>
              <a:spcBef>
                <a:spcPts val="1320"/>
              </a:spcBef>
              <a:buFont typeface="Arial" pitchFamily="34" charset="0"/>
              <a:buChar char="•"/>
              <a:tabLst>
                <a:tab pos="337185" algn="l"/>
              </a:tabLst>
            </a:pPr>
            <a:r>
              <a:rPr lang="en-GB" sz="2400" spc="-11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GB" sz="2400" spc="-15" dirty="0" smtClean="0">
                <a:latin typeface="Times New Roman" pitchFamily="18" charset="0"/>
                <a:cs typeface="Times New Roman" pitchFamily="18" charset="0"/>
              </a:rPr>
              <a:t>develop </a:t>
            </a:r>
            <a:r>
              <a:rPr lang="en-GB" sz="2400" spc="-10" dirty="0" smtClean="0">
                <a:latin typeface="Times New Roman" pitchFamily="18" charset="0"/>
                <a:cs typeface="Times New Roman" pitchFamily="18" charset="0"/>
              </a:rPr>
              <a:t>rural youths, </a:t>
            </a:r>
            <a:r>
              <a:rPr lang="en-GB" sz="2400" spc="-5" dirty="0" smtClean="0">
                <a:latin typeface="Times New Roman" pitchFamily="18" charset="0"/>
                <a:cs typeface="Times New Roman" pitchFamily="18" charset="0"/>
              </a:rPr>
              <a:t>children and</a:t>
            </a:r>
            <a:r>
              <a:rPr lang="en-GB" sz="2400" spc="5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spc="-5" dirty="0" smtClean="0">
                <a:latin typeface="Times New Roman" pitchFamily="18" charset="0"/>
                <a:cs typeface="Times New Roman" pitchFamily="18" charset="0"/>
              </a:rPr>
              <a:t>women.</a:t>
            </a:r>
          </a:p>
          <a:p>
            <a:pPr marL="12700" marR="5080" algn="just">
              <a:lnSpc>
                <a:spcPct val="100000"/>
              </a:lnSpc>
              <a:spcBef>
                <a:spcPts val="1220"/>
              </a:spcBef>
              <a:buFont typeface="Arial" pitchFamily="34" charset="0"/>
              <a:buChar char="•"/>
              <a:tabLst>
                <a:tab pos="337185" algn="l"/>
              </a:tabLst>
            </a:pPr>
            <a:r>
              <a:rPr lang="en-GB" sz="2400" spc="-110" dirty="0" smtClean="0">
                <a:latin typeface="Times New Roman" pitchFamily="18" charset="0"/>
                <a:cs typeface="Times New Roman" pitchFamily="18" charset="0"/>
              </a:rPr>
              <a:t>    To </a:t>
            </a:r>
            <a:r>
              <a:rPr lang="en-GB" sz="2400" spc="-10" dirty="0" smtClean="0">
                <a:latin typeface="Times New Roman" pitchFamily="18" charset="0"/>
                <a:cs typeface="Times New Roman" pitchFamily="18" charset="0"/>
              </a:rPr>
              <a:t>develop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GB" sz="2400" spc="-5" dirty="0" smtClean="0">
                <a:latin typeface="Times New Roman" pitchFamily="18" charset="0"/>
                <a:cs typeface="Times New Roman" pitchFamily="18" charset="0"/>
              </a:rPr>
              <a:t>empower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human </a:t>
            </a:r>
            <a:r>
              <a:rPr lang="en-GB" sz="2400" spc="-15" dirty="0" smtClean="0">
                <a:latin typeface="Times New Roman" pitchFamily="18" charset="0"/>
                <a:cs typeface="Times New Roman" pitchFamily="18" charset="0"/>
              </a:rPr>
              <a:t>resource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GB" sz="2400" spc="-10" dirty="0" smtClean="0">
                <a:latin typeface="Times New Roman" pitchFamily="18" charset="0"/>
                <a:cs typeface="Times New Roman" pitchFamily="18" charset="0"/>
              </a:rPr>
              <a:t>rural area 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GB" sz="2400" spc="-5" dirty="0" smtClean="0">
                <a:latin typeface="Times New Roman" pitchFamily="18" charset="0"/>
                <a:cs typeface="Times New Roman" pitchFamily="18" charset="0"/>
              </a:rPr>
              <a:t>terms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GB" sz="2400" spc="-5" dirty="0" smtClean="0">
                <a:latin typeface="Times New Roman" pitchFamily="18" charset="0"/>
                <a:cs typeface="Times New Roman" pitchFamily="18" charset="0"/>
              </a:rPr>
              <a:t>their </a:t>
            </a:r>
            <a:r>
              <a:rPr lang="en-GB" sz="2400" spc="-30" dirty="0" smtClean="0">
                <a:latin typeface="Times New Roman" pitchFamily="18" charset="0"/>
                <a:cs typeface="Times New Roman" pitchFamily="18" charset="0"/>
              </a:rPr>
              <a:t>psychology,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skill, </a:t>
            </a:r>
            <a:r>
              <a:rPr lang="en-GB" sz="2400" spc="-10" dirty="0" smtClean="0">
                <a:latin typeface="Times New Roman" pitchFamily="18" charset="0"/>
                <a:cs typeface="Times New Roman" pitchFamily="18" charset="0"/>
              </a:rPr>
              <a:t>knowledge, </a:t>
            </a:r>
            <a:r>
              <a:rPr lang="en-GB" sz="2400" spc="-5" dirty="0" smtClean="0">
                <a:latin typeface="Times New Roman" pitchFamily="18" charset="0"/>
                <a:cs typeface="Times New Roman" pitchFamily="18" charset="0"/>
              </a:rPr>
              <a:t>attitude  and other</a:t>
            </a:r>
            <a:r>
              <a:rPr lang="en-GB" sz="2400" spc="-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spc="-5" dirty="0" smtClean="0">
                <a:latin typeface="Times New Roman" pitchFamily="18" charset="0"/>
                <a:cs typeface="Times New Roman" pitchFamily="18" charset="0"/>
              </a:rPr>
              <a:t>abilities.</a:t>
            </a:r>
          </a:p>
          <a:p>
            <a:pPr marL="12700" marR="82550" algn="just">
              <a:lnSpc>
                <a:spcPct val="100000"/>
              </a:lnSpc>
              <a:spcBef>
                <a:spcPts val="1230"/>
              </a:spcBef>
              <a:buFont typeface="Arial" pitchFamily="34" charset="0"/>
              <a:buChar char="•"/>
              <a:tabLst>
                <a:tab pos="337185" algn="l"/>
              </a:tabLst>
            </a:pPr>
            <a:r>
              <a:rPr lang="en-GB" sz="2400" spc="-110" dirty="0" smtClean="0">
                <a:latin typeface="Times New Roman" pitchFamily="18" charset="0"/>
                <a:cs typeface="Times New Roman" pitchFamily="18" charset="0"/>
              </a:rPr>
              <a:t>    To </a:t>
            </a:r>
            <a:r>
              <a:rPr lang="en-GB" sz="2400" spc="-25" dirty="0" smtClean="0">
                <a:latin typeface="Times New Roman" pitchFamily="18" charset="0"/>
                <a:cs typeface="Times New Roman" pitchFamily="18" charset="0"/>
              </a:rPr>
              <a:t>solve </a:t>
            </a:r>
            <a:r>
              <a:rPr lang="en-GB" sz="2400" spc="-5" dirty="0" smtClean="0">
                <a:latin typeface="Times New Roman" pitchFamily="18" charset="0"/>
                <a:cs typeface="Times New Roman" pitchFamily="18" charset="0"/>
              </a:rPr>
              <a:t>the problems </a:t>
            </a:r>
            <a:r>
              <a:rPr lang="en-GB" sz="2400" spc="-10" dirty="0" smtClean="0">
                <a:latin typeface="Times New Roman" pitchFamily="18" charset="0"/>
                <a:cs typeface="Times New Roman" pitchFamily="18" charset="0"/>
              </a:rPr>
              <a:t>faced </a:t>
            </a:r>
            <a:r>
              <a:rPr lang="en-GB" sz="2400" spc="-20" dirty="0" smtClean="0"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en-GB" sz="2400" spc="-5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GB" sz="2400" spc="-10" dirty="0" smtClean="0">
                <a:latin typeface="Times New Roman" pitchFamily="18" charset="0"/>
                <a:cs typeface="Times New Roman" pitchFamily="18" charset="0"/>
              </a:rPr>
              <a:t>rural </a:t>
            </a:r>
            <a:r>
              <a:rPr lang="en-GB" sz="2400" spc="-5" dirty="0" smtClean="0">
                <a:latin typeface="Times New Roman" pitchFamily="18" charset="0"/>
                <a:cs typeface="Times New Roman" pitchFamily="18" charset="0"/>
              </a:rPr>
              <a:t>mass </a:t>
            </a:r>
            <a:r>
              <a:rPr lang="en-GB" sz="2400" spc="-10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GB" sz="2400" spc="-5" dirty="0" smtClean="0">
                <a:latin typeface="Times New Roman" pitchFamily="18" charset="0"/>
                <a:cs typeface="Times New Roman" pitchFamily="18" charset="0"/>
              </a:rPr>
              <a:t>their  development.</a:t>
            </a:r>
          </a:p>
          <a:p>
            <a:pPr marL="12700" algn="just">
              <a:lnSpc>
                <a:spcPct val="100000"/>
              </a:lnSpc>
              <a:spcBef>
                <a:spcPts val="1225"/>
              </a:spcBef>
            </a:pP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85800" y="304800"/>
            <a:ext cx="7983855" cy="1243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GB" sz="4000" b="1" spc="-30" dirty="0" smtClean="0">
                <a:latin typeface="Times New Roman" pitchFamily="18" charset="0"/>
                <a:cs typeface="Times New Roman" pitchFamily="18" charset="0"/>
              </a:rPr>
              <a:t>RURAL </a:t>
            </a:r>
            <a:r>
              <a:rPr lang="en-GB" sz="4000" b="1" spc="-10" dirty="0" smtClean="0">
                <a:latin typeface="Times New Roman" pitchFamily="18" charset="0"/>
                <a:cs typeface="Times New Roman" pitchFamily="18" charset="0"/>
              </a:rPr>
              <a:t>DEVELOPMENT </a:t>
            </a:r>
            <a:r>
              <a:rPr lang="en-GB" sz="4000" b="1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GB" sz="4000" b="1" spc="-5" dirty="0" smtClean="0">
                <a:latin typeface="Times New Roman" pitchFamily="18" charset="0"/>
                <a:cs typeface="Times New Roman" pitchFamily="18" charset="0"/>
              </a:rPr>
              <a:t>NEEDED BECAUSE</a:t>
            </a:r>
            <a:r>
              <a:rPr lang="en-GB" sz="4000" b="1" spc="-4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000" b="1" dirty="0" smtClean="0">
                <a:latin typeface="Times New Roman" pitchFamily="18" charset="0"/>
                <a:cs typeface="Times New Roman" pitchFamily="18" charset="0"/>
              </a:rPr>
              <a:t>!!!!</a:t>
            </a:r>
            <a:endParaRPr lang="en-GB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7200" y="1524000"/>
            <a:ext cx="7924800" cy="3250249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640715" algn="ctr">
              <a:lnSpc>
                <a:spcPct val="100000"/>
              </a:lnSpc>
              <a:spcBef>
                <a:spcPts val="505"/>
              </a:spcBef>
              <a:buFont typeface="Arial" pitchFamily="34" charset="0"/>
              <a:buChar char="•"/>
            </a:pP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409"/>
              </a:spcBef>
              <a:buFont typeface="Arial" pitchFamily="34" charset="0"/>
              <a:buChar char="•"/>
            </a:pPr>
            <a:r>
              <a:rPr sz="2400" spc="-25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Rural </a:t>
            </a:r>
            <a:r>
              <a:rPr sz="2400" spc="-1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development </a:t>
            </a:r>
            <a:r>
              <a:rPr sz="24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is a </a:t>
            </a:r>
            <a:r>
              <a:rPr sz="2400" spc="-1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transversal </a:t>
            </a:r>
            <a:r>
              <a:rPr sz="24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function  </a:t>
            </a:r>
            <a:r>
              <a:rPr sz="2400" spc="-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4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cannot </a:t>
            </a:r>
            <a:r>
              <a:rPr sz="2400" spc="-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be </a:t>
            </a:r>
            <a:r>
              <a:rPr sz="2400" spc="-2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executed </a:t>
            </a:r>
            <a:r>
              <a:rPr sz="2400" spc="-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successfully without  the collaboration </a:t>
            </a:r>
            <a:r>
              <a:rPr sz="24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amongst a </a:t>
            </a:r>
            <a:r>
              <a:rPr sz="2400" spc="-1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variety </a:t>
            </a:r>
            <a:r>
              <a:rPr sz="24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of social  </a:t>
            </a:r>
            <a:r>
              <a:rPr sz="2400" spc="-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partners and the participation </a:t>
            </a:r>
            <a:r>
              <a:rPr sz="24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of  communities;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355600" marR="167005" indent="-342900" algn="just">
              <a:lnSpc>
                <a:spcPct val="100000"/>
              </a:lnSpc>
              <a:spcBef>
                <a:spcPts val="1370"/>
              </a:spcBef>
              <a:buFont typeface="Arial" pitchFamily="34" charset="0"/>
              <a:buChar char="•"/>
            </a:pPr>
            <a:r>
              <a:rPr sz="2400" spc="-1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Through </a:t>
            </a:r>
            <a:r>
              <a:rPr sz="24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social </a:t>
            </a:r>
            <a:r>
              <a:rPr sz="2400" spc="-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mobilisation and </a:t>
            </a:r>
            <a:r>
              <a:rPr sz="2400" spc="-1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organising  </a:t>
            </a:r>
            <a:r>
              <a:rPr sz="24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spc="-2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rural </a:t>
            </a:r>
            <a:r>
              <a:rPr sz="2400" spc="-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people </a:t>
            </a:r>
            <a:r>
              <a:rPr sz="2400" spc="-1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into </a:t>
            </a:r>
            <a:r>
              <a:rPr sz="24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functional </a:t>
            </a:r>
            <a:r>
              <a:rPr sz="2400" spc="-1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groups</a:t>
            </a:r>
            <a:r>
              <a:rPr lang="en-GB" sz="2400" spc="-1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communities can</a:t>
            </a:r>
            <a:r>
              <a:rPr lang="en-GB" sz="240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2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effectively </a:t>
            </a:r>
            <a:r>
              <a:rPr sz="2400" spc="-2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take </a:t>
            </a:r>
            <a:r>
              <a:rPr sz="2400" spc="-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charge </a:t>
            </a:r>
            <a:r>
              <a:rPr sz="24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of  </a:t>
            </a:r>
            <a:r>
              <a:rPr sz="2400" spc="-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their </a:t>
            </a:r>
            <a:r>
              <a:rPr sz="24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own</a:t>
            </a:r>
            <a:r>
              <a:rPr sz="2400" spc="-3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development.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5"/>
          <p:cNvSpPr txBox="1">
            <a:spLocks/>
          </p:cNvSpPr>
          <p:nvPr/>
        </p:nvSpPr>
        <p:spPr>
          <a:xfrm>
            <a:off x="685800" y="533400"/>
            <a:ext cx="7983855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lang="en-GB" sz="4000" b="1" spc="-5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CONCLUSION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57200" y="1489223"/>
            <a:ext cx="8458200" cy="536877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193675" indent="-342900" algn="just">
              <a:lnSpc>
                <a:spcPct val="100000"/>
              </a:lnSpc>
              <a:spcBef>
                <a:spcPts val="1225"/>
              </a:spcBef>
              <a:buFont typeface="Arial" pitchFamily="34" charset="0"/>
              <a:buChar char="•"/>
            </a:pPr>
            <a:r>
              <a:rPr sz="2400" b="1" spc="-2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Rural/Rural </a:t>
            </a:r>
            <a:r>
              <a:rPr sz="2400" b="1" spc="-1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Area</a:t>
            </a:r>
            <a:endParaRPr lang="en-GB" sz="2400" b="1" spc="-10" dirty="0" smtClean="0">
              <a:solidFill>
                <a:srgbClr val="40404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12800" marR="193675" lvl="1" indent="-342900" algn="just">
              <a:spcBef>
                <a:spcPts val="1225"/>
              </a:spcBef>
              <a:buFont typeface="Wingdings" pitchFamily="2" charset="2"/>
              <a:buChar char="ü"/>
            </a:pPr>
            <a:r>
              <a:rPr lang="en-GB" sz="2400" spc="-5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The area having c</a:t>
            </a:r>
            <a:r>
              <a:rPr sz="2400" spc="-5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characteristic</a:t>
            </a:r>
            <a:r>
              <a:rPr lang="en-GB" sz="2400" spc="-5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sz="2400" spc="-325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farming </a:t>
            </a:r>
            <a:r>
              <a:rPr sz="24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or country</a:t>
            </a:r>
            <a:r>
              <a:rPr sz="2400" spc="-3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5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life</a:t>
            </a:r>
            <a:endParaRPr lang="en-GB" sz="2400" spc="-15" dirty="0" smtClean="0">
              <a:solidFill>
                <a:srgbClr val="40404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5600" marR="193675" indent="-342900" algn="just">
              <a:spcBef>
                <a:spcPts val="1225"/>
              </a:spcBef>
              <a:buFont typeface="Arial" pitchFamily="34" charset="0"/>
              <a:buChar char="•"/>
            </a:pPr>
            <a:r>
              <a:rPr lang="en-GB" sz="2400" b="1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Planning </a:t>
            </a:r>
          </a:p>
          <a:p>
            <a:pPr marL="812800" marR="193675" lvl="1" indent="-342900" algn="just">
              <a:spcBef>
                <a:spcPts val="1225"/>
              </a:spcBef>
              <a:buFont typeface="Wingdings" pitchFamily="2" charset="2"/>
              <a:buChar char="ü"/>
            </a:pPr>
            <a:r>
              <a:rPr lang="en-GB" sz="2400" spc="-4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“According </a:t>
            </a:r>
            <a:r>
              <a:rPr lang="en-GB" sz="2400" spc="-15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GB" sz="240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Haimann, Planning is </a:t>
            </a:r>
            <a:r>
              <a:rPr lang="en-GB" sz="2400" spc="-5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the  </a:t>
            </a:r>
            <a:r>
              <a:rPr lang="en-GB" sz="240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function </a:t>
            </a:r>
            <a:r>
              <a:rPr lang="en-GB" sz="2400" spc="-5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that determines </a:t>
            </a:r>
            <a:r>
              <a:rPr lang="en-GB" sz="240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GB" sz="2400" spc="-2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advance </a:t>
            </a:r>
            <a:r>
              <a:rPr lang="en-GB" sz="2400" spc="-5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what should be </a:t>
            </a:r>
            <a:r>
              <a:rPr lang="en-GB" sz="2400" spc="-35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done.”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355600" marR="471805" indent="-342900" algn="just">
              <a:spcBef>
                <a:spcPts val="1225"/>
              </a:spcBef>
              <a:buFont typeface="Arial" pitchFamily="34" charset="0"/>
              <a:buChar char="•"/>
            </a:pPr>
            <a:r>
              <a:rPr sz="2400" b="1" spc="-1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Development</a:t>
            </a:r>
            <a:endParaRPr lang="en-GB" sz="2400" b="1" spc="-10" dirty="0" smtClean="0">
              <a:solidFill>
                <a:srgbClr val="40404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12800" marR="471805" lvl="1" indent="-342900" algn="just">
              <a:spcBef>
                <a:spcPts val="1225"/>
              </a:spcBef>
              <a:buFont typeface="Wingdings" pitchFamily="2" charset="2"/>
              <a:buChar char="ü"/>
            </a:pPr>
            <a:r>
              <a:rPr lang="en-GB" sz="2400" spc="-5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sz="2400" spc="-5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he </a:t>
            </a:r>
            <a:r>
              <a:rPr sz="24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act of making </a:t>
            </a:r>
            <a:r>
              <a:rPr sz="2400" spc="-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some </a:t>
            </a:r>
            <a:r>
              <a:rPr sz="2400" spc="-1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area </a:t>
            </a:r>
            <a:r>
              <a:rPr sz="24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of land</a:t>
            </a:r>
            <a:r>
              <a:rPr sz="2400" spc="-33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or  </a:t>
            </a:r>
            <a:r>
              <a:rPr sz="2400" spc="-1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water </a:t>
            </a:r>
            <a:r>
              <a:rPr sz="2400" spc="-1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more </a:t>
            </a:r>
            <a:r>
              <a:rPr sz="2400" spc="-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profitable </a:t>
            </a:r>
            <a:r>
              <a:rPr sz="24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or </a:t>
            </a:r>
            <a:r>
              <a:rPr sz="2400" spc="-2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productive </a:t>
            </a:r>
            <a:r>
              <a:rPr sz="24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sz="2400" spc="-5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useful</a:t>
            </a:r>
            <a:r>
              <a:rPr sz="2400" spc="-5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GB" sz="240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812800" marR="471805" lvl="1" indent="-342900" algn="just">
              <a:spcBef>
                <a:spcPts val="1225"/>
              </a:spcBef>
              <a:buFont typeface="Wingdings" pitchFamily="2" charset="2"/>
              <a:buChar char="ü"/>
            </a:pPr>
            <a:r>
              <a:rPr lang="en-GB" sz="240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GB" sz="2400" spc="-5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multi-dimensional process  which </a:t>
            </a:r>
            <a:r>
              <a:rPr lang="en-GB" sz="2400" spc="-3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involves </a:t>
            </a:r>
            <a:r>
              <a:rPr lang="en-GB" sz="2400" spc="-1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transformation </a:t>
            </a:r>
            <a:r>
              <a:rPr lang="en-GB" sz="240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GB" sz="2400" spc="-5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structures,  attitudes and </a:t>
            </a:r>
            <a:r>
              <a:rPr lang="en-GB" sz="240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institutions </a:t>
            </a:r>
            <a:r>
              <a:rPr lang="en-GB" sz="2400" spc="-5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en-GB" sz="2400" spc="-1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well </a:t>
            </a:r>
            <a:r>
              <a:rPr lang="en-GB" sz="2400" spc="-5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as the  </a:t>
            </a:r>
            <a:r>
              <a:rPr lang="en-GB" sz="2400" spc="-1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acceleration </a:t>
            </a:r>
            <a:r>
              <a:rPr lang="en-GB" sz="240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of economic </a:t>
            </a:r>
            <a:r>
              <a:rPr lang="en-GB" sz="2400" spc="-1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growth, </a:t>
            </a:r>
            <a:r>
              <a:rPr lang="en-GB" sz="2400" spc="-5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reduction  </a:t>
            </a:r>
            <a:r>
              <a:rPr lang="en-GB" sz="240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of inequality and </a:t>
            </a:r>
            <a:r>
              <a:rPr lang="en-GB" sz="2400" spc="-5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GB" sz="2400" spc="-1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eradication </a:t>
            </a:r>
            <a:r>
              <a:rPr lang="en-GB" sz="240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GB" sz="2400" spc="-5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absolute </a:t>
            </a:r>
            <a:r>
              <a:rPr lang="en-GB" sz="2400" spc="-45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poverty.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ject 2"/>
          <p:cNvSpPr txBox="1">
            <a:spLocks noGrp="1"/>
          </p:cNvSpPr>
          <p:nvPr>
            <p:ph type="title"/>
          </p:nvPr>
        </p:nvSpPr>
        <p:spPr>
          <a:xfrm>
            <a:off x="762000" y="410289"/>
            <a:ext cx="7521575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en-GB" sz="4000" b="1" dirty="0" smtClean="0">
                <a:latin typeface="Times New Roman" pitchFamily="18" charset="0"/>
                <a:cs typeface="Times New Roman" pitchFamily="18" charset="0"/>
              </a:rPr>
              <a:t>DEFINITIONS</a:t>
            </a:r>
            <a:endParaRPr lang="en-GB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295400"/>
            <a:ext cx="8030209" cy="37580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192405" algn="just">
              <a:lnSpc>
                <a:spcPct val="100000"/>
              </a:lnSpc>
              <a:spcBef>
                <a:spcPts val="105"/>
              </a:spcBef>
              <a:buFont typeface="Arial" pitchFamily="34" charset="0"/>
              <a:buChar char="•"/>
            </a:pPr>
            <a:r>
              <a:rPr lang="en-GB" sz="2400" b="1" spc="-25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GB" sz="2400" b="1" spc="-15" dirty="0" smtClean="0">
              <a:solidFill>
                <a:srgbClr val="40404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69900" marR="192405" lvl="1" algn="just">
              <a:spcBef>
                <a:spcPts val="105"/>
              </a:spcBef>
              <a:buFont typeface="Wingdings" pitchFamily="2" charset="2"/>
              <a:buChar char="ü"/>
            </a:pPr>
            <a:r>
              <a:rPr lang="en-GB" sz="2400" spc="-15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It</a:t>
            </a:r>
            <a:r>
              <a:rPr sz="2400" b="1" spc="-15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is a </a:t>
            </a:r>
            <a:r>
              <a:rPr sz="2400" spc="-1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strategy </a:t>
            </a:r>
            <a:r>
              <a:rPr sz="24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designed </a:t>
            </a:r>
            <a:r>
              <a:rPr sz="2400" spc="-1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to  </a:t>
            </a:r>
            <a:r>
              <a:rPr sz="2400" spc="-2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improve </a:t>
            </a:r>
            <a:r>
              <a:rPr sz="2400" spc="-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economic </a:t>
            </a:r>
            <a:r>
              <a:rPr sz="2400" spc="-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4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social </a:t>
            </a:r>
            <a:r>
              <a:rPr sz="2400" spc="-1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life </a:t>
            </a:r>
            <a:r>
              <a:rPr sz="24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spc="-2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rural  </a:t>
            </a:r>
            <a:r>
              <a:rPr sz="2400" spc="-65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poor.</a:t>
            </a: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69900" marR="192405" lvl="1" algn="just">
              <a:spcBef>
                <a:spcPts val="105"/>
              </a:spcBef>
              <a:buFont typeface="Wingdings" pitchFamily="2" charset="2"/>
              <a:buChar char="ü"/>
            </a:pPr>
            <a:r>
              <a:rPr lang="en-GB" sz="2400" spc="-5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It </a:t>
            </a:r>
            <a:r>
              <a:rPr sz="24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is a </a:t>
            </a:r>
            <a:r>
              <a:rPr sz="2400" spc="-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process, which aims at </a:t>
            </a:r>
            <a:r>
              <a:rPr sz="2400" spc="-1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improving </a:t>
            </a:r>
            <a:r>
              <a:rPr sz="2400" spc="-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the  </a:t>
            </a:r>
            <a:r>
              <a:rPr sz="2400" spc="-1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well </a:t>
            </a:r>
            <a:r>
              <a:rPr sz="2400" spc="-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being and </a:t>
            </a:r>
            <a:r>
              <a:rPr sz="24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self </a:t>
            </a:r>
            <a:r>
              <a:rPr sz="2400" spc="-1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realization </a:t>
            </a:r>
            <a:r>
              <a:rPr sz="24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spc="-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people </a:t>
            </a:r>
            <a:r>
              <a:rPr sz="2400" spc="-1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living  </a:t>
            </a:r>
            <a:r>
              <a:rPr sz="24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outside </a:t>
            </a:r>
            <a:r>
              <a:rPr sz="2400" spc="-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1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urbanized </a:t>
            </a:r>
            <a:r>
              <a:rPr sz="2400" spc="-1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areas through collective </a:t>
            </a:r>
            <a:r>
              <a:rPr sz="2400" spc="-5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process.</a:t>
            </a:r>
            <a:endParaRPr lang="en-GB" sz="2400" b="1" spc="-15" dirty="0" smtClean="0">
              <a:solidFill>
                <a:srgbClr val="40404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69900" marR="192405" lvl="1" algn="just">
              <a:spcBef>
                <a:spcPts val="105"/>
              </a:spcBef>
              <a:buFont typeface="Wingdings" pitchFamily="2" charset="2"/>
              <a:buChar char="ü"/>
            </a:pPr>
            <a:r>
              <a:rPr lang="en-GB" sz="2400" spc="-15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It </a:t>
            </a:r>
            <a:r>
              <a:rPr sz="240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sz="2400" spc="-1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all </a:t>
            </a:r>
            <a:r>
              <a:rPr sz="2400" spc="-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about bringing  </a:t>
            </a:r>
            <a:r>
              <a:rPr sz="24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change </a:t>
            </a:r>
            <a:r>
              <a:rPr sz="2400" spc="-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among </a:t>
            </a:r>
            <a:r>
              <a:rPr sz="2400" spc="-2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rural </a:t>
            </a:r>
            <a:r>
              <a:rPr sz="24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community </a:t>
            </a:r>
            <a:r>
              <a:rPr sz="2400" spc="-1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from </a:t>
            </a:r>
            <a:r>
              <a:rPr sz="2400" spc="-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1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traditional </a:t>
            </a:r>
            <a:r>
              <a:rPr sz="2400" spc="-5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way </a:t>
            </a:r>
            <a:r>
              <a:rPr sz="24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spc="-1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living </a:t>
            </a:r>
            <a:r>
              <a:rPr sz="2400" spc="-2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400" spc="-2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progressive </a:t>
            </a:r>
            <a:r>
              <a:rPr sz="2400" spc="-5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way </a:t>
            </a:r>
            <a:r>
              <a:rPr sz="2400" spc="-5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spc="-1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living. </a:t>
            </a:r>
            <a:endParaRPr lang="en-GB" sz="2400" spc="-15" dirty="0" smtClean="0">
              <a:solidFill>
                <a:srgbClr val="40404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69900" marR="192405" lvl="1" algn="just">
              <a:spcBef>
                <a:spcPts val="105"/>
              </a:spcBef>
              <a:buFont typeface="Wingdings" pitchFamily="2" charset="2"/>
              <a:buChar char="ü"/>
            </a:pPr>
            <a:r>
              <a:rPr lang="en-GB" sz="2400" spc="-15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It </a:t>
            </a:r>
            <a:r>
              <a:rPr sz="24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sz="2400" spc="-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also </a:t>
            </a:r>
            <a:r>
              <a:rPr sz="2400" spc="-1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expressed </a:t>
            </a:r>
            <a:r>
              <a:rPr sz="2400" spc="-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as </a:t>
            </a:r>
            <a:r>
              <a:rPr sz="24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sz="2400" spc="-1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movement  </a:t>
            </a:r>
            <a:r>
              <a:rPr sz="2400" spc="-1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sz="2400" spc="-2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progress.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2"/>
          <p:cNvSpPr txBox="1">
            <a:spLocks/>
          </p:cNvSpPr>
          <p:nvPr/>
        </p:nvSpPr>
        <p:spPr>
          <a:xfrm>
            <a:off x="762000" y="410289"/>
            <a:ext cx="7521575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lvl="0" algn="ctr">
              <a:spcBef>
                <a:spcPts val="95"/>
              </a:spcBef>
            </a:pPr>
            <a:r>
              <a:rPr lang="en-GB" sz="4000" b="1" spc="-25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RURAL </a:t>
            </a:r>
            <a:r>
              <a:rPr lang="en-GB" sz="4000" b="1" spc="-15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DEVELOPMENT</a:t>
            </a:r>
            <a:endParaRPr kumimoji="0" lang="en-GB" sz="4000" b="1" i="0" u="none" strike="noStrike" kern="1200" cap="small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0" y="228600"/>
            <a:ext cx="7521575" cy="124328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en-GB" sz="4000" b="1" spc="-120" dirty="0" smtClean="0">
                <a:latin typeface="Times New Roman" pitchFamily="18" charset="0"/>
                <a:cs typeface="Times New Roman" pitchFamily="18" charset="0"/>
              </a:rPr>
              <a:t>DEVELOPMENT </a:t>
            </a:r>
            <a:r>
              <a:rPr lang="en-GB" sz="4000" b="1" spc="-5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GB" sz="4000" b="1" spc="-35" dirty="0" smtClean="0">
                <a:latin typeface="Times New Roman" pitchFamily="18" charset="0"/>
                <a:cs typeface="Times New Roman" pitchFamily="18" charset="0"/>
              </a:rPr>
              <a:t>RURAL </a:t>
            </a:r>
            <a:r>
              <a:rPr lang="en-GB" sz="4000" b="1" spc="-15" dirty="0" smtClean="0">
                <a:latin typeface="Times New Roman" pitchFamily="18" charset="0"/>
                <a:cs typeface="Times New Roman" pitchFamily="18" charset="0"/>
              </a:rPr>
              <a:t>AREA </a:t>
            </a:r>
            <a:r>
              <a:rPr lang="en-GB" sz="4000" b="1" spc="-5" dirty="0" smtClean="0">
                <a:latin typeface="Times New Roman" pitchFamily="18" charset="0"/>
                <a:cs typeface="Times New Roman" pitchFamily="18" charset="0"/>
              </a:rPr>
              <a:t>CAN</a:t>
            </a:r>
            <a:r>
              <a:rPr lang="en-GB" sz="4000" b="1" spc="15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000" b="1" spc="-10" dirty="0" smtClean="0">
                <a:latin typeface="Times New Roman" pitchFamily="18" charset="0"/>
                <a:cs typeface="Times New Roman" pitchFamily="18" charset="0"/>
              </a:rPr>
              <a:t>BRING</a:t>
            </a:r>
            <a:endParaRPr lang="en-GB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906773" y="1809750"/>
            <a:ext cx="1332230" cy="864235"/>
          </a:xfrm>
          <a:custGeom>
            <a:avLst/>
            <a:gdLst/>
            <a:ahLst/>
            <a:cxnLst/>
            <a:rect l="l" t="t" r="r" b="b"/>
            <a:pathLst>
              <a:path w="1332229" h="864235">
                <a:moveTo>
                  <a:pt x="1187958" y="0"/>
                </a:moveTo>
                <a:lnTo>
                  <a:pt x="144017" y="0"/>
                </a:lnTo>
                <a:lnTo>
                  <a:pt x="98511" y="7345"/>
                </a:lnTo>
                <a:lnTo>
                  <a:pt x="58978" y="27797"/>
                </a:lnTo>
                <a:lnTo>
                  <a:pt x="27797" y="58978"/>
                </a:lnTo>
                <a:lnTo>
                  <a:pt x="7345" y="98511"/>
                </a:lnTo>
                <a:lnTo>
                  <a:pt x="0" y="144017"/>
                </a:lnTo>
                <a:lnTo>
                  <a:pt x="0" y="720089"/>
                </a:lnTo>
                <a:lnTo>
                  <a:pt x="7345" y="765596"/>
                </a:lnTo>
                <a:lnTo>
                  <a:pt x="27797" y="805129"/>
                </a:lnTo>
                <a:lnTo>
                  <a:pt x="58978" y="836310"/>
                </a:lnTo>
                <a:lnTo>
                  <a:pt x="98511" y="856762"/>
                </a:lnTo>
                <a:lnTo>
                  <a:pt x="144017" y="864108"/>
                </a:lnTo>
                <a:lnTo>
                  <a:pt x="1187958" y="864108"/>
                </a:lnTo>
                <a:lnTo>
                  <a:pt x="1233464" y="856762"/>
                </a:lnTo>
                <a:lnTo>
                  <a:pt x="1272997" y="836310"/>
                </a:lnTo>
                <a:lnTo>
                  <a:pt x="1304178" y="805129"/>
                </a:lnTo>
                <a:lnTo>
                  <a:pt x="1324630" y="765596"/>
                </a:lnTo>
                <a:lnTo>
                  <a:pt x="1331976" y="720089"/>
                </a:lnTo>
                <a:lnTo>
                  <a:pt x="1331976" y="144017"/>
                </a:lnTo>
                <a:lnTo>
                  <a:pt x="1324630" y="98511"/>
                </a:lnTo>
                <a:lnTo>
                  <a:pt x="1304178" y="58978"/>
                </a:lnTo>
                <a:lnTo>
                  <a:pt x="1272997" y="27797"/>
                </a:lnTo>
                <a:lnTo>
                  <a:pt x="1233464" y="7345"/>
                </a:lnTo>
                <a:lnTo>
                  <a:pt x="1187958" y="0"/>
                </a:lnTo>
                <a:close/>
              </a:path>
            </a:pathLst>
          </a:custGeom>
          <a:solidFill>
            <a:srgbClr val="6682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581400" y="1809750"/>
            <a:ext cx="2133600" cy="864235"/>
          </a:xfrm>
          <a:custGeom>
            <a:avLst/>
            <a:gdLst/>
            <a:ahLst/>
            <a:cxnLst/>
            <a:rect l="l" t="t" r="r" b="b"/>
            <a:pathLst>
              <a:path w="1332229" h="864235">
                <a:moveTo>
                  <a:pt x="0" y="144017"/>
                </a:moveTo>
                <a:lnTo>
                  <a:pt x="7345" y="98511"/>
                </a:lnTo>
                <a:lnTo>
                  <a:pt x="27797" y="58978"/>
                </a:lnTo>
                <a:lnTo>
                  <a:pt x="58978" y="27797"/>
                </a:lnTo>
                <a:lnTo>
                  <a:pt x="98511" y="7345"/>
                </a:lnTo>
                <a:lnTo>
                  <a:pt x="144017" y="0"/>
                </a:lnTo>
                <a:lnTo>
                  <a:pt x="1187958" y="0"/>
                </a:lnTo>
                <a:lnTo>
                  <a:pt x="1233464" y="7345"/>
                </a:lnTo>
                <a:lnTo>
                  <a:pt x="1272997" y="27797"/>
                </a:lnTo>
                <a:lnTo>
                  <a:pt x="1304178" y="58978"/>
                </a:lnTo>
                <a:lnTo>
                  <a:pt x="1324630" y="98511"/>
                </a:lnTo>
                <a:lnTo>
                  <a:pt x="1331976" y="144017"/>
                </a:lnTo>
                <a:lnTo>
                  <a:pt x="1331976" y="720089"/>
                </a:lnTo>
                <a:lnTo>
                  <a:pt x="1324630" y="765596"/>
                </a:lnTo>
                <a:lnTo>
                  <a:pt x="1304178" y="805129"/>
                </a:lnTo>
                <a:lnTo>
                  <a:pt x="1272997" y="836310"/>
                </a:lnTo>
                <a:lnTo>
                  <a:pt x="1233464" y="856762"/>
                </a:lnTo>
                <a:lnTo>
                  <a:pt x="1187958" y="864108"/>
                </a:lnTo>
                <a:lnTo>
                  <a:pt x="144017" y="864108"/>
                </a:lnTo>
                <a:lnTo>
                  <a:pt x="98511" y="856762"/>
                </a:lnTo>
                <a:lnTo>
                  <a:pt x="58978" y="836310"/>
                </a:lnTo>
                <a:lnTo>
                  <a:pt x="27797" y="805129"/>
                </a:lnTo>
                <a:lnTo>
                  <a:pt x="7345" y="765596"/>
                </a:lnTo>
                <a:lnTo>
                  <a:pt x="0" y="720089"/>
                </a:lnTo>
                <a:lnTo>
                  <a:pt x="0" y="144017"/>
                </a:lnTo>
                <a:close/>
              </a:path>
            </a:pathLst>
          </a:custGeom>
          <a:solidFill>
            <a:schemeClr val="bg1"/>
          </a:solidFill>
          <a:ln w="19812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657600" y="2057400"/>
            <a:ext cx="2057400" cy="346249"/>
          </a:xfrm>
          <a:prstGeom prst="rect">
            <a:avLst/>
          </a:prstGeom>
        </p:spPr>
        <p:txBody>
          <a:bodyPr vert="horz" wrap="square" lIns="0" tIns="6858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40"/>
              </a:spcBef>
            </a:pPr>
            <a:r>
              <a:rPr spc="-25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INF</a:t>
            </a:r>
            <a:r>
              <a:rPr lang="en-GB" spc="-25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spc="-5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spc="-1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UC</a:t>
            </a:r>
            <a:r>
              <a:rPr spc="-5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TU</a:t>
            </a:r>
            <a:r>
              <a:rPr spc="-1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715000" y="2590800"/>
            <a:ext cx="382397" cy="290196"/>
          </a:xfrm>
          <a:custGeom>
            <a:avLst/>
            <a:gdLst/>
            <a:ahLst/>
            <a:cxnLst/>
            <a:rect l="l" t="t" r="r" b="b"/>
            <a:pathLst>
              <a:path w="476885" h="391794">
                <a:moveTo>
                  <a:pt x="474894" y="383790"/>
                </a:moveTo>
                <a:lnTo>
                  <a:pt x="474852" y="384429"/>
                </a:lnTo>
                <a:lnTo>
                  <a:pt x="472186" y="386715"/>
                </a:lnTo>
                <a:lnTo>
                  <a:pt x="469521" y="389125"/>
                </a:lnTo>
                <a:lnTo>
                  <a:pt x="476376" y="391414"/>
                </a:lnTo>
                <a:lnTo>
                  <a:pt x="474894" y="383790"/>
                </a:lnTo>
                <a:close/>
              </a:path>
              <a:path w="476885" h="391794">
                <a:moveTo>
                  <a:pt x="464305" y="387384"/>
                </a:moveTo>
                <a:lnTo>
                  <a:pt x="465582" y="388874"/>
                </a:lnTo>
                <a:lnTo>
                  <a:pt x="469521" y="389125"/>
                </a:lnTo>
                <a:lnTo>
                  <a:pt x="464305" y="387384"/>
                </a:lnTo>
                <a:close/>
              </a:path>
              <a:path w="476885" h="391794">
                <a:moveTo>
                  <a:pt x="447823" y="368507"/>
                </a:moveTo>
                <a:lnTo>
                  <a:pt x="463296" y="386207"/>
                </a:lnTo>
                <a:lnTo>
                  <a:pt x="464305" y="387384"/>
                </a:lnTo>
                <a:lnTo>
                  <a:pt x="469521" y="389125"/>
                </a:lnTo>
                <a:lnTo>
                  <a:pt x="472186" y="386715"/>
                </a:lnTo>
                <a:lnTo>
                  <a:pt x="474852" y="384429"/>
                </a:lnTo>
                <a:lnTo>
                  <a:pt x="474771" y="383159"/>
                </a:lnTo>
                <a:lnTo>
                  <a:pt x="461772" y="383159"/>
                </a:lnTo>
                <a:lnTo>
                  <a:pt x="459703" y="372473"/>
                </a:lnTo>
                <a:lnTo>
                  <a:pt x="447823" y="368507"/>
                </a:lnTo>
                <a:close/>
              </a:path>
              <a:path w="476885" h="391794">
                <a:moveTo>
                  <a:pt x="383032" y="346837"/>
                </a:moveTo>
                <a:lnTo>
                  <a:pt x="379475" y="348615"/>
                </a:lnTo>
                <a:lnTo>
                  <a:pt x="378333" y="352044"/>
                </a:lnTo>
                <a:lnTo>
                  <a:pt x="377189" y="355346"/>
                </a:lnTo>
                <a:lnTo>
                  <a:pt x="378968" y="358902"/>
                </a:lnTo>
                <a:lnTo>
                  <a:pt x="464305" y="387384"/>
                </a:lnTo>
                <a:lnTo>
                  <a:pt x="463296" y="386207"/>
                </a:lnTo>
                <a:lnTo>
                  <a:pt x="447823" y="368507"/>
                </a:lnTo>
                <a:lnTo>
                  <a:pt x="386334" y="347980"/>
                </a:lnTo>
                <a:lnTo>
                  <a:pt x="383032" y="346837"/>
                </a:lnTo>
                <a:close/>
              </a:path>
              <a:path w="476885" h="391794">
                <a:moveTo>
                  <a:pt x="474001" y="379202"/>
                </a:moveTo>
                <a:lnTo>
                  <a:pt x="474894" y="383790"/>
                </a:lnTo>
                <a:lnTo>
                  <a:pt x="475107" y="380492"/>
                </a:lnTo>
                <a:lnTo>
                  <a:pt x="474001" y="379202"/>
                </a:lnTo>
                <a:close/>
              </a:path>
              <a:path w="476885" h="391794">
                <a:moveTo>
                  <a:pt x="459703" y="372473"/>
                </a:moveTo>
                <a:lnTo>
                  <a:pt x="461772" y="383159"/>
                </a:lnTo>
                <a:lnTo>
                  <a:pt x="470026" y="375920"/>
                </a:lnTo>
                <a:lnTo>
                  <a:pt x="459703" y="372473"/>
                </a:lnTo>
                <a:close/>
              </a:path>
              <a:path w="476885" h="391794">
                <a:moveTo>
                  <a:pt x="457341" y="360265"/>
                </a:moveTo>
                <a:lnTo>
                  <a:pt x="459703" y="372473"/>
                </a:lnTo>
                <a:lnTo>
                  <a:pt x="470026" y="375920"/>
                </a:lnTo>
                <a:lnTo>
                  <a:pt x="461772" y="383159"/>
                </a:lnTo>
                <a:lnTo>
                  <a:pt x="474771" y="383159"/>
                </a:lnTo>
                <a:lnTo>
                  <a:pt x="474001" y="379202"/>
                </a:lnTo>
                <a:lnTo>
                  <a:pt x="472821" y="377825"/>
                </a:lnTo>
                <a:lnTo>
                  <a:pt x="457341" y="360265"/>
                </a:lnTo>
                <a:close/>
              </a:path>
              <a:path w="476885" h="391794">
                <a:moveTo>
                  <a:pt x="453389" y="288544"/>
                </a:moveTo>
                <a:lnTo>
                  <a:pt x="446532" y="289814"/>
                </a:lnTo>
                <a:lnTo>
                  <a:pt x="444246" y="293116"/>
                </a:lnTo>
                <a:lnTo>
                  <a:pt x="445008" y="296545"/>
                </a:lnTo>
                <a:lnTo>
                  <a:pt x="457341" y="360265"/>
                </a:lnTo>
                <a:lnTo>
                  <a:pt x="472821" y="377825"/>
                </a:lnTo>
                <a:lnTo>
                  <a:pt x="474001" y="379202"/>
                </a:lnTo>
                <a:lnTo>
                  <a:pt x="457454" y="294132"/>
                </a:lnTo>
                <a:lnTo>
                  <a:pt x="456819" y="290703"/>
                </a:lnTo>
                <a:lnTo>
                  <a:pt x="453389" y="288544"/>
                </a:lnTo>
                <a:close/>
              </a:path>
              <a:path w="476885" h="391794">
                <a:moveTo>
                  <a:pt x="7366" y="0"/>
                </a:moveTo>
                <a:lnTo>
                  <a:pt x="3429" y="1016"/>
                </a:lnTo>
                <a:lnTo>
                  <a:pt x="1650" y="4064"/>
                </a:lnTo>
                <a:lnTo>
                  <a:pt x="0" y="7112"/>
                </a:lnTo>
                <a:lnTo>
                  <a:pt x="1016" y="10922"/>
                </a:lnTo>
                <a:lnTo>
                  <a:pt x="37211" y="31750"/>
                </a:lnTo>
                <a:lnTo>
                  <a:pt x="69723" y="51308"/>
                </a:lnTo>
                <a:lnTo>
                  <a:pt x="133476" y="92710"/>
                </a:lnTo>
                <a:lnTo>
                  <a:pt x="195072" y="136779"/>
                </a:lnTo>
                <a:lnTo>
                  <a:pt x="254762" y="183642"/>
                </a:lnTo>
                <a:lnTo>
                  <a:pt x="312420" y="232918"/>
                </a:lnTo>
                <a:lnTo>
                  <a:pt x="367664" y="284734"/>
                </a:lnTo>
                <a:lnTo>
                  <a:pt x="420877" y="338963"/>
                </a:lnTo>
                <a:lnTo>
                  <a:pt x="447823" y="368507"/>
                </a:lnTo>
                <a:lnTo>
                  <a:pt x="459703" y="372473"/>
                </a:lnTo>
                <a:lnTo>
                  <a:pt x="430022" y="330200"/>
                </a:lnTo>
                <a:lnTo>
                  <a:pt x="403606" y="302514"/>
                </a:lnTo>
                <a:lnTo>
                  <a:pt x="376555" y="275463"/>
                </a:lnTo>
                <a:lnTo>
                  <a:pt x="348869" y="249174"/>
                </a:lnTo>
                <a:lnTo>
                  <a:pt x="320801" y="223266"/>
                </a:lnTo>
                <a:lnTo>
                  <a:pt x="291973" y="198120"/>
                </a:lnTo>
                <a:lnTo>
                  <a:pt x="232918" y="149860"/>
                </a:lnTo>
                <a:lnTo>
                  <a:pt x="202564" y="126619"/>
                </a:lnTo>
                <a:lnTo>
                  <a:pt x="171704" y="104012"/>
                </a:lnTo>
                <a:lnTo>
                  <a:pt x="140462" y="82169"/>
                </a:lnTo>
                <a:lnTo>
                  <a:pt x="108585" y="60960"/>
                </a:lnTo>
                <a:lnTo>
                  <a:pt x="76326" y="40386"/>
                </a:lnTo>
                <a:lnTo>
                  <a:pt x="43561" y="20700"/>
                </a:lnTo>
                <a:lnTo>
                  <a:pt x="10413" y="1650"/>
                </a:lnTo>
                <a:lnTo>
                  <a:pt x="7366" y="0"/>
                </a:lnTo>
                <a:close/>
              </a:path>
            </a:pathLst>
          </a:custGeom>
          <a:solidFill>
            <a:srgbClr val="66822C"/>
          </a:solidFill>
          <a:ln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551170" y="3003042"/>
            <a:ext cx="1330960" cy="866140"/>
          </a:xfrm>
          <a:custGeom>
            <a:avLst/>
            <a:gdLst/>
            <a:ahLst/>
            <a:cxnLst/>
            <a:rect l="l" t="t" r="r" b="b"/>
            <a:pathLst>
              <a:path w="1330959" h="866139">
                <a:moveTo>
                  <a:pt x="1186179" y="0"/>
                </a:moveTo>
                <a:lnTo>
                  <a:pt x="144271" y="0"/>
                </a:lnTo>
                <a:lnTo>
                  <a:pt x="98690" y="7359"/>
                </a:lnTo>
                <a:lnTo>
                  <a:pt x="59088" y="27850"/>
                </a:lnTo>
                <a:lnTo>
                  <a:pt x="27850" y="59088"/>
                </a:lnTo>
                <a:lnTo>
                  <a:pt x="7359" y="98690"/>
                </a:lnTo>
                <a:lnTo>
                  <a:pt x="0" y="144272"/>
                </a:lnTo>
                <a:lnTo>
                  <a:pt x="0" y="721360"/>
                </a:lnTo>
                <a:lnTo>
                  <a:pt x="7359" y="766941"/>
                </a:lnTo>
                <a:lnTo>
                  <a:pt x="27850" y="806543"/>
                </a:lnTo>
                <a:lnTo>
                  <a:pt x="59088" y="837781"/>
                </a:lnTo>
                <a:lnTo>
                  <a:pt x="98690" y="858272"/>
                </a:lnTo>
                <a:lnTo>
                  <a:pt x="144271" y="865632"/>
                </a:lnTo>
                <a:lnTo>
                  <a:pt x="1186179" y="865632"/>
                </a:lnTo>
                <a:lnTo>
                  <a:pt x="1231761" y="858272"/>
                </a:lnTo>
                <a:lnTo>
                  <a:pt x="1271363" y="837781"/>
                </a:lnTo>
                <a:lnTo>
                  <a:pt x="1302601" y="806543"/>
                </a:lnTo>
                <a:lnTo>
                  <a:pt x="1323092" y="766941"/>
                </a:lnTo>
                <a:lnTo>
                  <a:pt x="1330452" y="721360"/>
                </a:lnTo>
                <a:lnTo>
                  <a:pt x="1330452" y="144272"/>
                </a:lnTo>
                <a:lnTo>
                  <a:pt x="1323092" y="98690"/>
                </a:lnTo>
                <a:lnTo>
                  <a:pt x="1302601" y="59088"/>
                </a:lnTo>
                <a:lnTo>
                  <a:pt x="1271363" y="27850"/>
                </a:lnTo>
                <a:lnTo>
                  <a:pt x="1231761" y="7359"/>
                </a:lnTo>
                <a:lnTo>
                  <a:pt x="1186179" y="0"/>
                </a:lnTo>
                <a:close/>
              </a:path>
            </a:pathLst>
          </a:custGeom>
          <a:solidFill>
            <a:srgbClr val="6682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551170" y="3003042"/>
            <a:ext cx="2221230" cy="866140"/>
          </a:xfrm>
          <a:custGeom>
            <a:avLst/>
            <a:gdLst/>
            <a:ahLst/>
            <a:cxnLst/>
            <a:rect l="l" t="t" r="r" b="b"/>
            <a:pathLst>
              <a:path w="1330959" h="866139">
                <a:moveTo>
                  <a:pt x="0" y="144272"/>
                </a:moveTo>
                <a:lnTo>
                  <a:pt x="7359" y="98690"/>
                </a:lnTo>
                <a:lnTo>
                  <a:pt x="27850" y="59088"/>
                </a:lnTo>
                <a:lnTo>
                  <a:pt x="59088" y="27850"/>
                </a:lnTo>
                <a:lnTo>
                  <a:pt x="98690" y="7359"/>
                </a:lnTo>
                <a:lnTo>
                  <a:pt x="144271" y="0"/>
                </a:lnTo>
                <a:lnTo>
                  <a:pt x="1186179" y="0"/>
                </a:lnTo>
                <a:lnTo>
                  <a:pt x="1231761" y="7359"/>
                </a:lnTo>
                <a:lnTo>
                  <a:pt x="1271363" y="27850"/>
                </a:lnTo>
                <a:lnTo>
                  <a:pt x="1302601" y="59088"/>
                </a:lnTo>
                <a:lnTo>
                  <a:pt x="1323092" y="98690"/>
                </a:lnTo>
                <a:lnTo>
                  <a:pt x="1330452" y="144272"/>
                </a:lnTo>
                <a:lnTo>
                  <a:pt x="1330452" y="721360"/>
                </a:lnTo>
                <a:lnTo>
                  <a:pt x="1323092" y="766941"/>
                </a:lnTo>
                <a:lnTo>
                  <a:pt x="1302601" y="806543"/>
                </a:lnTo>
                <a:lnTo>
                  <a:pt x="1271363" y="837781"/>
                </a:lnTo>
                <a:lnTo>
                  <a:pt x="1231761" y="858272"/>
                </a:lnTo>
                <a:lnTo>
                  <a:pt x="1186179" y="865632"/>
                </a:lnTo>
                <a:lnTo>
                  <a:pt x="144271" y="865632"/>
                </a:lnTo>
                <a:lnTo>
                  <a:pt x="98690" y="858272"/>
                </a:lnTo>
                <a:lnTo>
                  <a:pt x="59088" y="837781"/>
                </a:lnTo>
                <a:lnTo>
                  <a:pt x="27850" y="806543"/>
                </a:lnTo>
                <a:lnTo>
                  <a:pt x="7359" y="766941"/>
                </a:lnTo>
                <a:lnTo>
                  <a:pt x="0" y="721360"/>
                </a:lnTo>
                <a:lnTo>
                  <a:pt x="0" y="144272"/>
                </a:lnTo>
                <a:close/>
              </a:path>
            </a:pathLst>
          </a:custGeom>
          <a:solidFill>
            <a:schemeClr val="bg1"/>
          </a:solidFill>
          <a:ln w="19812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 txBox="1"/>
          <p:nvPr/>
        </p:nvSpPr>
        <p:spPr>
          <a:xfrm>
            <a:off x="5867400" y="3276600"/>
            <a:ext cx="1845437" cy="3287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5100" marR="5080" indent="-152400">
              <a:lnSpc>
                <a:spcPct val="126299"/>
              </a:lnSpc>
              <a:spcBef>
                <a:spcPts val="100"/>
              </a:spcBef>
            </a:pPr>
            <a:r>
              <a:rPr spc="-1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TECHNO</a:t>
            </a:r>
            <a:r>
              <a:rPr spc="-15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LOGY</a:t>
            </a:r>
            <a:endParaRPr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109715" y="4081779"/>
            <a:ext cx="193675" cy="662305"/>
          </a:xfrm>
          <a:custGeom>
            <a:avLst/>
            <a:gdLst/>
            <a:ahLst/>
            <a:cxnLst/>
            <a:rect l="l" t="t" r="r" b="b"/>
            <a:pathLst>
              <a:path w="193675" h="662304">
                <a:moveTo>
                  <a:pt x="7198" y="654691"/>
                </a:moveTo>
                <a:lnTo>
                  <a:pt x="7747" y="661924"/>
                </a:lnTo>
                <a:lnTo>
                  <a:pt x="13814" y="657860"/>
                </a:lnTo>
                <a:lnTo>
                  <a:pt x="13588" y="657860"/>
                </a:lnTo>
                <a:lnTo>
                  <a:pt x="7238" y="654812"/>
                </a:lnTo>
                <a:close/>
              </a:path>
              <a:path w="193675" h="662304">
                <a:moveTo>
                  <a:pt x="17802" y="626711"/>
                </a:moveTo>
                <a:lnTo>
                  <a:pt x="6789" y="649292"/>
                </a:lnTo>
                <a:lnTo>
                  <a:pt x="7198" y="654691"/>
                </a:lnTo>
                <a:lnTo>
                  <a:pt x="13588" y="657860"/>
                </a:lnTo>
                <a:lnTo>
                  <a:pt x="14038" y="657710"/>
                </a:lnTo>
                <a:lnTo>
                  <a:pt x="18198" y="654923"/>
                </a:lnTo>
                <a:lnTo>
                  <a:pt x="20528" y="650113"/>
                </a:lnTo>
                <a:lnTo>
                  <a:pt x="19558" y="650113"/>
                </a:lnTo>
                <a:lnTo>
                  <a:pt x="9651" y="645414"/>
                </a:lnTo>
                <a:lnTo>
                  <a:pt x="18748" y="639313"/>
                </a:lnTo>
                <a:lnTo>
                  <a:pt x="17802" y="626711"/>
                </a:lnTo>
                <a:close/>
              </a:path>
              <a:path w="193675" h="662304">
                <a:moveTo>
                  <a:pt x="14038" y="657710"/>
                </a:moveTo>
                <a:lnTo>
                  <a:pt x="13588" y="657860"/>
                </a:lnTo>
                <a:lnTo>
                  <a:pt x="13814" y="657860"/>
                </a:lnTo>
                <a:lnTo>
                  <a:pt x="14038" y="657710"/>
                </a:lnTo>
                <a:close/>
              </a:path>
              <a:path w="193675" h="662304">
                <a:moveTo>
                  <a:pt x="18198" y="654923"/>
                </a:moveTo>
                <a:lnTo>
                  <a:pt x="14038" y="657710"/>
                </a:lnTo>
                <a:lnTo>
                  <a:pt x="17399" y="656590"/>
                </a:lnTo>
                <a:lnTo>
                  <a:pt x="18198" y="654923"/>
                </a:lnTo>
                <a:close/>
              </a:path>
              <a:path w="193675" h="662304">
                <a:moveTo>
                  <a:pt x="85851" y="594360"/>
                </a:moveTo>
                <a:lnTo>
                  <a:pt x="82931" y="596265"/>
                </a:lnTo>
                <a:lnTo>
                  <a:pt x="29178" y="632317"/>
                </a:lnTo>
                <a:lnTo>
                  <a:pt x="18198" y="654923"/>
                </a:lnTo>
                <a:lnTo>
                  <a:pt x="90043" y="606806"/>
                </a:lnTo>
                <a:lnTo>
                  <a:pt x="92963" y="604901"/>
                </a:lnTo>
                <a:lnTo>
                  <a:pt x="93725" y="600964"/>
                </a:lnTo>
                <a:lnTo>
                  <a:pt x="91821" y="598043"/>
                </a:lnTo>
                <a:lnTo>
                  <a:pt x="89788" y="595122"/>
                </a:lnTo>
                <a:lnTo>
                  <a:pt x="85851" y="594360"/>
                </a:lnTo>
                <a:close/>
              </a:path>
              <a:path w="193675" h="662304">
                <a:moveTo>
                  <a:pt x="6789" y="649292"/>
                </a:moveTo>
                <a:lnTo>
                  <a:pt x="5969" y="651002"/>
                </a:lnTo>
                <a:lnTo>
                  <a:pt x="7198" y="654691"/>
                </a:lnTo>
                <a:lnTo>
                  <a:pt x="6789" y="649292"/>
                </a:lnTo>
                <a:close/>
              </a:path>
              <a:path w="193675" h="662304">
                <a:moveTo>
                  <a:pt x="18748" y="639313"/>
                </a:moveTo>
                <a:lnTo>
                  <a:pt x="9651" y="645414"/>
                </a:lnTo>
                <a:lnTo>
                  <a:pt x="19558" y="650113"/>
                </a:lnTo>
                <a:lnTo>
                  <a:pt x="18748" y="639313"/>
                </a:lnTo>
                <a:close/>
              </a:path>
              <a:path w="193675" h="662304">
                <a:moveTo>
                  <a:pt x="29178" y="632317"/>
                </a:moveTo>
                <a:lnTo>
                  <a:pt x="18748" y="639313"/>
                </a:lnTo>
                <a:lnTo>
                  <a:pt x="19558" y="650113"/>
                </a:lnTo>
                <a:lnTo>
                  <a:pt x="20528" y="650113"/>
                </a:lnTo>
                <a:lnTo>
                  <a:pt x="29178" y="632317"/>
                </a:lnTo>
                <a:close/>
              </a:path>
              <a:path w="193675" h="662304">
                <a:moveTo>
                  <a:pt x="9651" y="556133"/>
                </a:moveTo>
                <a:lnTo>
                  <a:pt x="2539" y="556641"/>
                </a:lnTo>
                <a:lnTo>
                  <a:pt x="0" y="559689"/>
                </a:lnTo>
                <a:lnTo>
                  <a:pt x="6789" y="649292"/>
                </a:lnTo>
                <a:lnTo>
                  <a:pt x="17802" y="626711"/>
                </a:lnTo>
                <a:lnTo>
                  <a:pt x="12700" y="558673"/>
                </a:lnTo>
                <a:lnTo>
                  <a:pt x="9651" y="556133"/>
                </a:lnTo>
                <a:close/>
              </a:path>
              <a:path w="193675" h="662304">
                <a:moveTo>
                  <a:pt x="184023" y="0"/>
                </a:moveTo>
                <a:lnTo>
                  <a:pt x="180975" y="2667"/>
                </a:lnTo>
                <a:lnTo>
                  <a:pt x="180594" y="6096"/>
                </a:lnTo>
                <a:lnTo>
                  <a:pt x="177164" y="48768"/>
                </a:lnTo>
                <a:lnTo>
                  <a:pt x="172720" y="91186"/>
                </a:lnTo>
                <a:lnTo>
                  <a:pt x="167005" y="133477"/>
                </a:lnTo>
                <a:lnTo>
                  <a:pt x="160400" y="175514"/>
                </a:lnTo>
                <a:lnTo>
                  <a:pt x="152781" y="217424"/>
                </a:lnTo>
                <a:lnTo>
                  <a:pt x="144145" y="259080"/>
                </a:lnTo>
                <a:lnTo>
                  <a:pt x="134366" y="300482"/>
                </a:lnTo>
                <a:lnTo>
                  <a:pt x="123698" y="341503"/>
                </a:lnTo>
                <a:lnTo>
                  <a:pt x="112013" y="382524"/>
                </a:lnTo>
                <a:lnTo>
                  <a:pt x="99313" y="423037"/>
                </a:lnTo>
                <a:lnTo>
                  <a:pt x="85471" y="463296"/>
                </a:lnTo>
                <a:lnTo>
                  <a:pt x="70866" y="503174"/>
                </a:lnTo>
                <a:lnTo>
                  <a:pt x="55118" y="542798"/>
                </a:lnTo>
                <a:lnTo>
                  <a:pt x="38354" y="581914"/>
                </a:lnTo>
                <a:lnTo>
                  <a:pt x="20700" y="620776"/>
                </a:lnTo>
                <a:lnTo>
                  <a:pt x="17802" y="626711"/>
                </a:lnTo>
                <a:lnTo>
                  <a:pt x="18748" y="639313"/>
                </a:lnTo>
                <a:lnTo>
                  <a:pt x="50037" y="586867"/>
                </a:lnTo>
                <a:lnTo>
                  <a:pt x="66801" y="547370"/>
                </a:lnTo>
                <a:lnTo>
                  <a:pt x="82676" y="507619"/>
                </a:lnTo>
                <a:lnTo>
                  <a:pt x="97536" y="467360"/>
                </a:lnTo>
                <a:lnTo>
                  <a:pt x="111379" y="426847"/>
                </a:lnTo>
                <a:lnTo>
                  <a:pt x="124206" y="385953"/>
                </a:lnTo>
                <a:lnTo>
                  <a:pt x="136017" y="344805"/>
                </a:lnTo>
                <a:lnTo>
                  <a:pt x="146812" y="303403"/>
                </a:lnTo>
                <a:lnTo>
                  <a:pt x="156463" y="261620"/>
                </a:lnTo>
                <a:lnTo>
                  <a:pt x="165354" y="219710"/>
                </a:lnTo>
                <a:lnTo>
                  <a:pt x="172974" y="177546"/>
                </a:lnTo>
                <a:lnTo>
                  <a:pt x="179705" y="135128"/>
                </a:lnTo>
                <a:lnTo>
                  <a:pt x="185293" y="92583"/>
                </a:lnTo>
                <a:lnTo>
                  <a:pt x="189737" y="49784"/>
                </a:lnTo>
                <a:lnTo>
                  <a:pt x="193369" y="6096"/>
                </a:lnTo>
                <a:lnTo>
                  <a:pt x="193548" y="3683"/>
                </a:lnTo>
                <a:lnTo>
                  <a:pt x="191008" y="635"/>
                </a:lnTo>
                <a:lnTo>
                  <a:pt x="187451" y="254"/>
                </a:lnTo>
                <a:lnTo>
                  <a:pt x="184023" y="0"/>
                </a:lnTo>
                <a:close/>
              </a:path>
            </a:pathLst>
          </a:custGeom>
          <a:solidFill>
            <a:srgbClr val="66822C"/>
          </a:solidFill>
          <a:ln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923282" y="4935473"/>
            <a:ext cx="1553718" cy="866140"/>
          </a:xfrm>
          <a:custGeom>
            <a:avLst/>
            <a:gdLst/>
            <a:ahLst/>
            <a:cxnLst/>
            <a:rect l="l" t="t" r="r" b="b"/>
            <a:pathLst>
              <a:path w="1330960" h="866139">
                <a:moveTo>
                  <a:pt x="1186179" y="0"/>
                </a:moveTo>
                <a:lnTo>
                  <a:pt x="144271" y="0"/>
                </a:lnTo>
                <a:lnTo>
                  <a:pt x="98690" y="7359"/>
                </a:lnTo>
                <a:lnTo>
                  <a:pt x="59088" y="27850"/>
                </a:lnTo>
                <a:lnTo>
                  <a:pt x="27850" y="59088"/>
                </a:lnTo>
                <a:lnTo>
                  <a:pt x="7359" y="98690"/>
                </a:lnTo>
                <a:lnTo>
                  <a:pt x="0" y="144271"/>
                </a:lnTo>
                <a:lnTo>
                  <a:pt x="0" y="721360"/>
                </a:lnTo>
                <a:lnTo>
                  <a:pt x="7359" y="766961"/>
                </a:lnTo>
                <a:lnTo>
                  <a:pt x="27850" y="806565"/>
                </a:lnTo>
                <a:lnTo>
                  <a:pt x="59088" y="837796"/>
                </a:lnTo>
                <a:lnTo>
                  <a:pt x="98690" y="858276"/>
                </a:lnTo>
                <a:lnTo>
                  <a:pt x="144271" y="865632"/>
                </a:lnTo>
                <a:lnTo>
                  <a:pt x="1186179" y="865632"/>
                </a:lnTo>
                <a:lnTo>
                  <a:pt x="1231761" y="858276"/>
                </a:lnTo>
                <a:lnTo>
                  <a:pt x="1271363" y="837796"/>
                </a:lnTo>
                <a:lnTo>
                  <a:pt x="1302601" y="806565"/>
                </a:lnTo>
                <a:lnTo>
                  <a:pt x="1323092" y="766961"/>
                </a:lnTo>
                <a:lnTo>
                  <a:pt x="1330452" y="721360"/>
                </a:lnTo>
                <a:lnTo>
                  <a:pt x="1330452" y="144271"/>
                </a:lnTo>
                <a:lnTo>
                  <a:pt x="1323092" y="98690"/>
                </a:lnTo>
                <a:lnTo>
                  <a:pt x="1302601" y="59088"/>
                </a:lnTo>
                <a:lnTo>
                  <a:pt x="1271363" y="27850"/>
                </a:lnTo>
                <a:lnTo>
                  <a:pt x="1231761" y="7359"/>
                </a:lnTo>
                <a:lnTo>
                  <a:pt x="1186179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923282" y="4935473"/>
            <a:ext cx="1553718" cy="866140"/>
          </a:xfrm>
          <a:custGeom>
            <a:avLst/>
            <a:gdLst/>
            <a:ahLst/>
            <a:cxnLst/>
            <a:rect l="l" t="t" r="r" b="b"/>
            <a:pathLst>
              <a:path w="1330960" h="866139">
                <a:moveTo>
                  <a:pt x="0" y="144271"/>
                </a:moveTo>
                <a:lnTo>
                  <a:pt x="7359" y="98690"/>
                </a:lnTo>
                <a:lnTo>
                  <a:pt x="27850" y="59088"/>
                </a:lnTo>
                <a:lnTo>
                  <a:pt x="59088" y="27850"/>
                </a:lnTo>
                <a:lnTo>
                  <a:pt x="98690" y="7359"/>
                </a:lnTo>
                <a:lnTo>
                  <a:pt x="144271" y="0"/>
                </a:lnTo>
                <a:lnTo>
                  <a:pt x="1186179" y="0"/>
                </a:lnTo>
                <a:lnTo>
                  <a:pt x="1231761" y="7359"/>
                </a:lnTo>
                <a:lnTo>
                  <a:pt x="1271363" y="27850"/>
                </a:lnTo>
                <a:lnTo>
                  <a:pt x="1302601" y="59088"/>
                </a:lnTo>
                <a:lnTo>
                  <a:pt x="1323092" y="98690"/>
                </a:lnTo>
                <a:lnTo>
                  <a:pt x="1330452" y="144271"/>
                </a:lnTo>
                <a:lnTo>
                  <a:pt x="1330452" y="721360"/>
                </a:lnTo>
                <a:lnTo>
                  <a:pt x="1323092" y="766961"/>
                </a:lnTo>
                <a:lnTo>
                  <a:pt x="1302601" y="806565"/>
                </a:lnTo>
                <a:lnTo>
                  <a:pt x="1271363" y="837796"/>
                </a:lnTo>
                <a:lnTo>
                  <a:pt x="1231761" y="858276"/>
                </a:lnTo>
                <a:lnTo>
                  <a:pt x="1186179" y="865632"/>
                </a:lnTo>
                <a:lnTo>
                  <a:pt x="144271" y="865632"/>
                </a:lnTo>
                <a:lnTo>
                  <a:pt x="98690" y="858276"/>
                </a:lnTo>
                <a:lnTo>
                  <a:pt x="59088" y="837796"/>
                </a:lnTo>
                <a:lnTo>
                  <a:pt x="27850" y="806565"/>
                </a:lnTo>
                <a:lnTo>
                  <a:pt x="7359" y="766961"/>
                </a:lnTo>
                <a:lnTo>
                  <a:pt x="0" y="721360"/>
                </a:lnTo>
                <a:lnTo>
                  <a:pt x="0" y="144271"/>
                </a:lnTo>
                <a:close/>
              </a:path>
            </a:pathLst>
          </a:custGeom>
          <a:ln w="19812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5180202" y="5222240"/>
            <a:ext cx="1144398" cy="2891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HEA</a:t>
            </a:r>
            <a:r>
              <a:rPr spc="-14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endParaRPr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360036" y="5642330"/>
            <a:ext cx="431800" cy="102870"/>
          </a:xfrm>
          <a:custGeom>
            <a:avLst/>
            <a:gdLst/>
            <a:ahLst/>
            <a:cxnLst/>
            <a:rect l="l" t="t" r="r" b="b"/>
            <a:pathLst>
              <a:path w="431800" h="102870">
                <a:moveTo>
                  <a:pt x="10141" y="49377"/>
                </a:moveTo>
                <a:lnTo>
                  <a:pt x="82550" y="102806"/>
                </a:lnTo>
                <a:lnTo>
                  <a:pt x="86613" y="102209"/>
                </a:lnTo>
                <a:lnTo>
                  <a:pt x="90677" y="96570"/>
                </a:lnTo>
                <a:lnTo>
                  <a:pt x="90170" y="92595"/>
                </a:lnTo>
                <a:lnTo>
                  <a:pt x="87249" y="90512"/>
                </a:lnTo>
                <a:lnTo>
                  <a:pt x="35154" y="52080"/>
                </a:lnTo>
                <a:lnTo>
                  <a:pt x="10141" y="49377"/>
                </a:lnTo>
                <a:close/>
              </a:path>
              <a:path w="431800" h="102870">
                <a:moveTo>
                  <a:pt x="36549" y="39458"/>
                </a:moveTo>
                <a:lnTo>
                  <a:pt x="25030" y="44611"/>
                </a:lnTo>
                <a:lnTo>
                  <a:pt x="35154" y="52080"/>
                </a:lnTo>
                <a:lnTo>
                  <a:pt x="52450" y="53949"/>
                </a:lnTo>
                <a:lnTo>
                  <a:pt x="105790" y="58051"/>
                </a:lnTo>
                <a:lnTo>
                  <a:pt x="159003" y="60540"/>
                </a:lnTo>
                <a:lnTo>
                  <a:pt x="212471" y="61302"/>
                </a:lnTo>
                <a:lnTo>
                  <a:pt x="265811" y="60528"/>
                </a:lnTo>
                <a:lnTo>
                  <a:pt x="319150" y="58038"/>
                </a:lnTo>
                <a:lnTo>
                  <a:pt x="372363" y="53936"/>
                </a:lnTo>
                <a:lnTo>
                  <a:pt x="421792" y="48602"/>
                </a:lnTo>
                <a:lnTo>
                  <a:pt x="212216" y="48602"/>
                </a:lnTo>
                <a:lnTo>
                  <a:pt x="159130" y="47840"/>
                </a:lnTo>
                <a:lnTo>
                  <a:pt x="106299" y="45364"/>
                </a:lnTo>
                <a:lnTo>
                  <a:pt x="53466" y="41287"/>
                </a:lnTo>
                <a:lnTo>
                  <a:pt x="36549" y="39458"/>
                </a:lnTo>
                <a:close/>
              </a:path>
              <a:path w="431800" h="102870">
                <a:moveTo>
                  <a:pt x="11503" y="36749"/>
                </a:moveTo>
                <a:lnTo>
                  <a:pt x="6997" y="38765"/>
                </a:lnTo>
                <a:lnTo>
                  <a:pt x="6603" y="39077"/>
                </a:lnTo>
                <a:lnTo>
                  <a:pt x="5841" y="46062"/>
                </a:lnTo>
                <a:lnTo>
                  <a:pt x="6133" y="46420"/>
                </a:lnTo>
                <a:lnTo>
                  <a:pt x="10141" y="49377"/>
                </a:lnTo>
                <a:lnTo>
                  <a:pt x="35154" y="52080"/>
                </a:lnTo>
                <a:lnTo>
                  <a:pt x="31043" y="49047"/>
                </a:lnTo>
                <a:lnTo>
                  <a:pt x="15112" y="49047"/>
                </a:lnTo>
                <a:lnTo>
                  <a:pt x="16255" y="38138"/>
                </a:lnTo>
                <a:lnTo>
                  <a:pt x="24341" y="38138"/>
                </a:lnTo>
                <a:lnTo>
                  <a:pt x="11503" y="36749"/>
                </a:lnTo>
                <a:close/>
              </a:path>
              <a:path w="431800" h="102870">
                <a:moveTo>
                  <a:pt x="6133" y="46420"/>
                </a:moveTo>
                <a:lnTo>
                  <a:pt x="8382" y="49187"/>
                </a:lnTo>
                <a:lnTo>
                  <a:pt x="10141" y="49377"/>
                </a:lnTo>
                <a:lnTo>
                  <a:pt x="6133" y="46420"/>
                </a:lnTo>
                <a:close/>
              </a:path>
              <a:path w="431800" h="102870">
                <a:moveTo>
                  <a:pt x="16255" y="38138"/>
                </a:moveTo>
                <a:lnTo>
                  <a:pt x="15112" y="49047"/>
                </a:lnTo>
                <a:lnTo>
                  <a:pt x="25030" y="44611"/>
                </a:lnTo>
                <a:lnTo>
                  <a:pt x="16255" y="38138"/>
                </a:lnTo>
                <a:close/>
              </a:path>
              <a:path w="431800" h="102870">
                <a:moveTo>
                  <a:pt x="25030" y="44611"/>
                </a:moveTo>
                <a:lnTo>
                  <a:pt x="15112" y="49047"/>
                </a:lnTo>
                <a:lnTo>
                  <a:pt x="31043" y="49047"/>
                </a:lnTo>
                <a:lnTo>
                  <a:pt x="25030" y="44611"/>
                </a:lnTo>
                <a:close/>
              </a:path>
              <a:path w="431800" h="102870">
                <a:moveTo>
                  <a:pt x="427482" y="35217"/>
                </a:moveTo>
                <a:lnTo>
                  <a:pt x="370966" y="41300"/>
                </a:lnTo>
                <a:lnTo>
                  <a:pt x="318135" y="45377"/>
                </a:lnTo>
                <a:lnTo>
                  <a:pt x="265175" y="47840"/>
                </a:lnTo>
                <a:lnTo>
                  <a:pt x="212216" y="48602"/>
                </a:lnTo>
                <a:lnTo>
                  <a:pt x="421792" y="48602"/>
                </a:lnTo>
                <a:lnTo>
                  <a:pt x="428878" y="47840"/>
                </a:lnTo>
                <a:lnTo>
                  <a:pt x="431291" y="44703"/>
                </a:lnTo>
                <a:lnTo>
                  <a:pt x="430529" y="37731"/>
                </a:lnTo>
                <a:lnTo>
                  <a:pt x="427482" y="35217"/>
                </a:lnTo>
                <a:close/>
              </a:path>
              <a:path w="431800" h="102870">
                <a:moveTo>
                  <a:pt x="6997" y="38765"/>
                </a:moveTo>
                <a:lnTo>
                  <a:pt x="0" y="41897"/>
                </a:lnTo>
                <a:lnTo>
                  <a:pt x="6133" y="46420"/>
                </a:lnTo>
                <a:lnTo>
                  <a:pt x="5841" y="46062"/>
                </a:lnTo>
                <a:lnTo>
                  <a:pt x="6603" y="39077"/>
                </a:lnTo>
                <a:lnTo>
                  <a:pt x="6997" y="38765"/>
                </a:lnTo>
                <a:close/>
              </a:path>
              <a:path w="431800" h="102870">
                <a:moveTo>
                  <a:pt x="24341" y="38138"/>
                </a:moveTo>
                <a:lnTo>
                  <a:pt x="16255" y="38138"/>
                </a:lnTo>
                <a:lnTo>
                  <a:pt x="25030" y="44611"/>
                </a:lnTo>
                <a:lnTo>
                  <a:pt x="36549" y="39458"/>
                </a:lnTo>
                <a:lnTo>
                  <a:pt x="24341" y="38138"/>
                </a:lnTo>
                <a:close/>
              </a:path>
              <a:path w="431800" h="102870">
                <a:moveTo>
                  <a:pt x="93725" y="0"/>
                </a:moveTo>
                <a:lnTo>
                  <a:pt x="90424" y="1435"/>
                </a:lnTo>
                <a:lnTo>
                  <a:pt x="11503" y="36749"/>
                </a:lnTo>
                <a:lnTo>
                  <a:pt x="36549" y="39458"/>
                </a:lnTo>
                <a:lnTo>
                  <a:pt x="98805" y="11595"/>
                </a:lnTo>
                <a:lnTo>
                  <a:pt x="100329" y="7835"/>
                </a:lnTo>
                <a:lnTo>
                  <a:pt x="98805" y="4635"/>
                </a:lnTo>
                <a:lnTo>
                  <a:pt x="97409" y="1435"/>
                </a:lnTo>
                <a:lnTo>
                  <a:pt x="93725" y="0"/>
                </a:lnTo>
                <a:close/>
              </a:path>
              <a:path w="431800" h="102870">
                <a:moveTo>
                  <a:pt x="9778" y="36563"/>
                </a:moveTo>
                <a:lnTo>
                  <a:pt x="6997" y="38765"/>
                </a:lnTo>
                <a:lnTo>
                  <a:pt x="11503" y="36749"/>
                </a:lnTo>
                <a:lnTo>
                  <a:pt x="9778" y="36563"/>
                </a:lnTo>
                <a:close/>
              </a:path>
            </a:pathLst>
          </a:custGeom>
          <a:solidFill>
            <a:srgbClr val="66822C"/>
          </a:solidFill>
          <a:ln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891789" y="4935473"/>
            <a:ext cx="1330960" cy="866140"/>
          </a:xfrm>
          <a:custGeom>
            <a:avLst/>
            <a:gdLst/>
            <a:ahLst/>
            <a:cxnLst/>
            <a:rect l="l" t="t" r="r" b="b"/>
            <a:pathLst>
              <a:path w="1330960" h="866139">
                <a:moveTo>
                  <a:pt x="1186180" y="0"/>
                </a:moveTo>
                <a:lnTo>
                  <a:pt x="144272" y="0"/>
                </a:lnTo>
                <a:lnTo>
                  <a:pt x="98690" y="7359"/>
                </a:lnTo>
                <a:lnTo>
                  <a:pt x="59088" y="27850"/>
                </a:lnTo>
                <a:lnTo>
                  <a:pt x="27850" y="59088"/>
                </a:lnTo>
                <a:lnTo>
                  <a:pt x="7359" y="98690"/>
                </a:lnTo>
                <a:lnTo>
                  <a:pt x="0" y="144271"/>
                </a:lnTo>
                <a:lnTo>
                  <a:pt x="0" y="721360"/>
                </a:lnTo>
                <a:lnTo>
                  <a:pt x="7359" y="766961"/>
                </a:lnTo>
                <a:lnTo>
                  <a:pt x="27850" y="806565"/>
                </a:lnTo>
                <a:lnTo>
                  <a:pt x="59088" y="837796"/>
                </a:lnTo>
                <a:lnTo>
                  <a:pt x="98690" y="858276"/>
                </a:lnTo>
                <a:lnTo>
                  <a:pt x="144272" y="865632"/>
                </a:lnTo>
                <a:lnTo>
                  <a:pt x="1186180" y="865632"/>
                </a:lnTo>
                <a:lnTo>
                  <a:pt x="1231761" y="858276"/>
                </a:lnTo>
                <a:lnTo>
                  <a:pt x="1271363" y="837796"/>
                </a:lnTo>
                <a:lnTo>
                  <a:pt x="1302601" y="806565"/>
                </a:lnTo>
                <a:lnTo>
                  <a:pt x="1323092" y="766961"/>
                </a:lnTo>
                <a:lnTo>
                  <a:pt x="1330452" y="721360"/>
                </a:lnTo>
                <a:lnTo>
                  <a:pt x="1330452" y="144271"/>
                </a:lnTo>
                <a:lnTo>
                  <a:pt x="1323092" y="98690"/>
                </a:lnTo>
                <a:lnTo>
                  <a:pt x="1302601" y="59088"/>
                </a:lnTo>
                <a:lnTo>
                  <a:pt x="1271363" y="27850"/>
                </a:lnTo>
                <a:lnTo>
                  <a:pt x="1231761" y="7359"/>
                </a:lnTo>
                <a:lnTo>
                  <a:pt x="1186180" y="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590800" y="4935473"/>
            <a:ext cx="1631949" cy="866140"/>
          </a:xfrm>
          <a:custGeom>
            <a:avLst/>
            <a:gdLst/>
            <a:ahLst/>
            <a:cxnLst/>
            <a:rect l="l" t="t" r="r" b="b"/>
            <a:pathLst>
              <a:path w="1330960" h="866139">
                <a:moveTo>
                  <a:pt x="0" y="144271"/>
                </a:moveTo>
                <a:lnTo>
                  <a:pt x="7359" y="98690"/>
                </a:lnTo>
                <a:lnTo>
                  <a:pt x="27850" y="59088"/>
                </a:lnTo>
                <a:lnTo>
                  <a:pt x="59088" y="27850"/>
                </a:lnTo>
                <a:lnTo>
                  <a:pt x="98690" y="7359"/>
                </a:lnTo>
                <a:lnTo>
                  <a:pt x="144272" y="0"/>
                </a:lnTo>
                <a:lnTo>
                  <a:pt x="1186180" y="0"/>
                </a:lnTo>
                <a:lnTo>
                  <a:pt x="1231761" y="7359"/>
                </a:lnTo>
                <a:lnTo>
                  <a:pt x="1271363" y="27850"/>
                </a:lnTo>
                <a:lnTo>
                  <a:pt x="1302601" y="59088"/>
                </a:lnTo>
                <a:lnTo>
                  <a:pt x="1323092" y="98690"/>
                </a:lnTo>
                <a:lnTo>
                  <a:pt x="1330452" y="144271"/>
                </a:lnTo>
                <a:lnTo>
                  <a:pt x="1330452" y="721360"/>
                </a:lnTo>
                <a:lnTo>
                  <a:pt x="1323092" y="766961"/>
                </a:lnTo>
                <a:lnTo>
                  <a:pt x="1302601" y="806565"/>
                </a:lnTo>
                <a:lnTo>
                  <a:pt x="1271363" y="837796"/>
                </a:lnTo>
                <a:lnTo>
                  <a:pt x="1231761" y="858276"/>
                </a:lnTo>
                <a:lnTo>
                  <a:pt x="1186180" y="865632"/>
                </a:lnTo>
                <a:lnTo>
                  <a:pt x="144272" y="865632"/>
                </a:lnTo>
                <a:lnTo>
                  <a:pt x="98690" y="858276"/>
                </a:lnTo>
                <a:lnTo>
                  <a:pt x="59088" y="837796"/>
                </a:lnTo>
                <a:lnTo>
                  <a:pt x="27850" y="806565"/>
                </a:lnTo>
                <a:lnTo>
                  <a:pt x="7359" y="766961"/>
                </a:lnTo>
                <a:lnTo>
                  <a:pt x="0" y="721360"/>
                </a:lnTo>
                <a:lnTo>
                  <a:pt x="0" y="144271"/>
                </a:lnTo>
                <a:close/>
              </a:path>
            </a:pathLst>
          </a:custGeom>
          <a:ln w="19812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2743201" y="5237479"/>
            <a:ext cx="1363344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EDU</a:t>
            </a:r>
            <a:r>
              <a:rPr spc="5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spc="-85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spc="-5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TIO</a:t>
            </a:r>
            <a:r>
              <a:rPr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18" name="object 18"/>
          <p:cNvSpPr/>
          <p:nvPr/>
        </p:nvSpPr>
        <p:spPr>
          <a:xfrm>
            <a:off x="2803779" y="4088384"/>
            <a:ext cx="231140" cy="662940"/>
          </a:xfrm>
          <a:custGeom>
            <a:avLst/>
            <a:gdLst/>
            <a:ahLst/>
            <a:cxnLst/>
            <a:rect l="l" t="t" r="r" b="b"/>
            <a:pathLst>
              <a:path w="231139" h="662939">
                <a:moveTo>
                  <a:pt x="46210" y="25127"/>
                </a:moveTo>
                <a:lnTo>
                  <a:pt x="40823" y="36421"/>
                </a:lnTo>
                <a:lnTo>
                  <a:pt x="41401" y="43307"/>
                </a:lnTo>
                <a:lnTo>
                  <a:pt x="45846" y="86106"/>
                </a:lnTo>
                <a:lnTo>
                  <a:pt x="51562" y="128651"/>
                </a:lnTo>
                <a:lnTo>
                  <a:pt x="58293" y="171069"/>
                </a:lnTo>
                <a:lnTo>
                  <a:pt x="65912" y="213233"/>
                </a:lnTo>
                <a:lnTo>
                  <a:pt x="74675" y="255270"/>
                </a:lnTo>
                <a:lnTo>
                  <a:pt x="84454" y="296926"/>
                </a:lnTo>
                <a:lnTo>
                  <a:pt x="95250" y="338328"/>
                </a:lnTo>
                <a:lnTo>
                  <a:pt x="107060" y="379476"/>
                </a:lnTo>
                <a:lnTo>
                  <a:pt x="119760" y="420370"/>
                </a:lnTo>
                <a:lnTo>
                  <a:pt x="133731" y="461010"/>
                </a:lnTo>
                <a:lnTo>
                  <a:pt x="148462" y="501142"/>
                </a:lnTo>
                <a:lnTo>
                  <a:pt x="164337" y="541020"/>
                </a:lnTo>
                <a:lnTo>
                  <a:pt x="181228" y="580390"/>
                </a:lnTo>
                <a:lnTo>
                  <a:pt x="199008" y="619506"/>
                </a:lnTo>
                <a:lnTo>
                  <a:pt x="217804" y="658114"/>
                </a:lnTo>
                <a:lnTo>
                  <a:pt x="219328" y="661289"/>
                </a:lnTo>
                <a:lnTo>
                  <a:pt x="223138" y="662559"/>
                </a:lnTo>
                <a:lnTo>
                  <a:pt x="226187" y="661035"/>
                </a:lnTo>
                <a:lnTo>
                  <a:pt x="229362" y="659511"/>
                </a:lnTo>
                <a:lnTo>
                  <a:pt x="230758" y="655701"/>
                </a:lnTo>
                <a:lnTo>
                  <a:pt x="229107" y="652526"/>
                </a:lnTo>
                <a:lnTo>
                  <a:pt x="210438" y="614045"/>
                </a:lnTo>
                <a:lnTo>
                  <a:pt x="192785" y="575183"/>
                </a:lnTo>
                <a:lnTo>
                  <a:pt x="176021" y="535940"/>
                </a:lnTo>
                <a:lnTo>
                  <a:pt x="160273" y="496443"/>
                </a:lnTo>
                <a:lnTo>
                  <a:pt x="145541" y="456565"/>
                </a:lnTo>
                <a:lnTo>
                  <a:pt x="131825" y="416306"/>
                </a:lnTo>
                <a:lnTo>
                  <a:pt x="119125" y="375666"/>
                </a:lnTo>
                <a:lnTo>
                  <a:pt x="107441" y="334772"/>
                </a:lnTo>
                <a:lnTo>
                  <a:pt x="96773" y="293751"/>
                </a:lnTo>
                <a:lnTo>
                  <a:pt x="86994" y="252349"/>
                </a:lnTo>
                <a:lnTo>
                  <a:pt x="78358" y="210693"/>
                </a:lnTo>
                <a:lnTo>
                  <a:pt x="70738" y="168783"/>
                </a:lnTo>
                <a:lnTo>
                  <a:pt x="64134" y="126619"/>
                </a:lnTo>
                <a:lnTo>
                  <a:pt x="58505" y="84074"/>
                </a:lnTo>
                <a:lnTo>
                  <a:pt x="53975" y="42037"/>
                </a:lnTo>
                <a:lnTo>
                  <a:pt x="53446" y="35472"/>
                </a:lnTo>
                <a:lnTo>
                  <a:pt x="46210" y="25127"/>
                </a:lnTo>
                <a:close/>
              </a:path>
              <a:path w="231139" h="662939">
                <a:moveTo>
                  <a:pt x="38739" y="11431"/>
                </a:moveTo>
                <a:lnTo>
                  <a:pt x="0" y="92583"/>
                </a:lnTo>
                <a:lnTo>
                  <a:pt x="1269" y="96393"/>
                </a:lnTo>
                <a:lnTo>
                  <a:pt x="7619" y="99441"/>
                </a:lnTo>
                <a:lnTo>
                  <a:pt x="11429" y="98044"/>
                </a:lnTo>
                <a:lnTo>
                  <a:pt x="40823" y="36421"/>
                </a:lnTo>
                <a:lnTo>
                  <a:pt x="38862" y="13081"/>
                </a:lnTo>
                <a:lnTo>
                  <a:pt x="38739" y="11431"/>
                </a:lnTo>
                <a:close/>
              </a:path>
              <a:path w="231139" h="662939">
                <a:moveTo>
                  <a:pt x="51440" y="10357"/>
                </a:moveTo>
                <a:lnTo>
                  <a:pt x="53446" y="35472"/>
                </a:lnTo>
                <a:lnTo>
                  <a:pt x="90550" y="88519"/>
                </a:lnTo>
                <a:lnTo>
                  <a:pt x="92582" y="91313"/>
                </a:lnTo>
                <a:lnTo>
                  <a:pt x="96519" y="92075"/>
                </a:lnTo>
                <a:lnTo>
                  <a:pt x="102362" y="88011"/>
                </a:lnTo>
                <a:lnTo>
                  <a:pt x="102996" y="84074"/>
                </a:lnTo>
                <a:lnTo>
                  <a:pt x="51440" y="10357"/>
                </a:lnTo>
                <a:close/>
              </a:path>
              <a:path w="231139" h="662939">
                <a:moveTo>
                  <a:pt x="48259" y="5969"/>
                </a:moveTo>
                <a:lnTo>
                  <a:pt x="41275" y="6477"/>
                </a:lnTo>
                <a:lnTo>
                  <a:pt x="40880" y="6946"/>
                </a:lnTo>
                <a:lnTo>
                  <a:pt x="38739" y="11431"/>
                </a:lnTo>
                <a:lnTo>
                  <a:pt x="39128" y="16256"/>
                </a:lnTo>
                <a:lnTo>
                  <a:pt x="40823" y="36421"/>
                </a:lnTo>
                <a:lnTo>
                  <a:pt x="46210" y="25127"/>
                </a:lnTo>
                <a:lnTo>
                  <a:pt x="40004" y="16256"/>
                </a:lnTo>
                <a:lnTo>
                  <a:pt x="50926" y="15240"/>
                </a:lnTo>
                <a:lnTo>
                  <a:pt x="51817" y="15240"/>
                </a:lnTo>
                <a:lnTo>
                  <a:pt x="51440" y="10357"/>
                </a:lnTo>
                <a:lnTo>
                  <a:pt x="48525" y="6190"/>
                </a:lnTo>
                <a:lnTo>
                  <a:pt x="48259" y="5969"/>
                </a:lnTo>
                <a:close/>
              </a:path>
              <a:path w="231139" h="662939">
                <a:moveTo>
                  <a:pt x="51817" y="15240"/>
                </a:moveTo>
                <a:lnTo>
                  <a:pt x="50926" y="15240"/>
                </a:lnTo>
                <a:lnTo>
                  <a:pt x="46210" y="25127"/>
                </a:lnTo>
                <a:lnTo>
                  <a:pt x="53446" y="35472"/>
                </a:lnTo>
                <a:lnTo>
                  <a:pt x="51817" y="15240"/>
                </a:lnTo>
                <a:close/>
              </a:path>
              <a:path w="231139" h="662939">
                <a:moveTo>
                  <a:pt x="50926" y="15240"/>
                </a:moveTo>
                <a:lnTo>
                  <a:pt x="40004" y="16256"/>
                </a:lnTo>
                <a:lnTo>
                  <a:pt x="46210" y="25127"/>
                </a:lnTo>
                <a:lnTo>
                  <a:pt x="50926" y="15240"/>
                </a:lnTo>
                <a:close/>
              </a:path>
              <a:path w="231139" h="662939">
                <a:moveTo>
                  <a:pt x="40880" y="6946"/>
                </a:moveTo>
                <a:lnTo>
                  <a:pt x="38607" y="9652"/>
                </a:lnTo>
                <a:lnTo>
                  <a:pt x="38739" y="11431"/>
                </a:lnTo>
                <a:lnTo>
                  <a:pt x="40880" y="6946"/>
                </a:lnTo>
                <a:close/>
              </a:path>
              <a:path w="231139" h="662939">
                <a:moveTo>
                  <a:pt x="48525" y="6190"/>
                </a:moveTo>
                <a:lnTo>
                  <a:pt x="51440" y="10357"/>
                </a:lnTo>
                <a:lnTo>
                  <a:pt x="51307" y="8509"/>
                </a:lnTo>
                <a:lnTo>
                  <a:pt x="48525" y="6190"/>
                </a:lnTo>
                <a:close/>
              </a:path>
              <a:path w="231139" h="662939">
                <a:moveTo>
                  <a:pt x="44195" y="0"/>
                </a:moveTo>
                <a:lnTo>
                  <a:pt x="40880" y="6946"/>
                </a:lnTo>
                <a:lnTo>
                  <a:pt x="41275" y="6477"/>
                </a:lnTo>
                <a:lnTo>
                  <a:pt x="48259" y="5969"/>
                </a:lnTo>
                <a:lnTo>
                  <a:pt x="44195" y="0"/>
                </a:lnTo>
                <a:close/>
              </a:path>
              <a:path w="231139" h="662939">
                <a:moveTo>
                  <a:pt x="48370" y="5969"/>
                </a:moveTo>
                <a:lnTo>
                  <a:pt x="48525" y="6190"/>
                </a:lnTo>
                <a:lnTo>
                  <a:pt x="48370" y="5969"/>
                </a:lnTo>
                <a:close/>
              </a:path>
            </a:pathLst>
          </a:custGeom>
          <a:solidFill>
            <a:srgbClr val="66822C"/>
          </a:solidFill>
          <a:ln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676400" y="3048000"/>
            <a:ext cx="2133601" cy="866140"/>
          </a:xfrm>
          <a:custGeom>
            <a:avLst/>
            <a:gdLst/>
            <a:ahLst/>
            <a:cxnLst/>
            <a:rect l="l" t="t" r="r" b="b"/>
            <a:pathLst>
              <a:path w="1330960" h="866139">
                <a:moveTo>
                  <a:pt x="1186180" y="0"/>
                </a:moveTo>
                <a:lnTo>
                  <a:pt x="144272" y="0"/>
                </a:lnTo>
                <a:lnTo>
                  <a:pt x="98690" y="7359"/>
                </a:lnTo>
                <a:lnTo>
                  <a:pt x="59088" y="27850"/>
                </a:lnTo>
                <a:lnTo>
                  <a:pt x="27850" y="59088"/>
                </a:lnTo>
                <a:lnTo>
                  <a:pt x="7359" y="98690"/>
                </a:lnTo>
                <a:lnTo>
                  <a:pt x="0" y="144272"/>
                </a:lnTo>
                <a:lnTo>
                  <a:pt x="0" y="721360"/>
                </a:lnTo>
                <a:lnTo>
                  <a:pt x="7359" y="766941"/>
                </a:lnTo>
                <a:lnTo>
                  <a:pt x="27850" y="806543"/>
                </a:lnTo>
                <a:lnTo>
                  <a:pt x="59088" y="837781"/>
                </a:lnTo>
                <a:lnTo>
                  <a:pt x="98690" y="858272"/>
                </a:lnTo>
                <a:lnTo>
                  <a:pt x="144272" y="865632"/>
                </a:lnTo>
                <a:lnTo>
                  <a:pt x="1186180" y="865632"/>
                </a:lnTo>
                <a:lnTo>
                  <a:pt x="1231761" y="858272"/>
                </a:lnTo>
                <a:lnTo>
                  <a:pt x="1271363" y="837781"/>
                </a:lnTo>
                <a:lnTo>
                  <a:pt x="1302601" y="806543"/>
                </a:lnTo>
                <a:lnTo>
                  <a:pt x="1323092" y="766941"/>
                </a:lnTo>
                <a:lnTo>
                  <a:pt x="1330452" y="721360"/>
                </a:lnTo>
                <a:lnTo>
                  <a:pt x="1330452" y="144272"/>
                </a:lnTo>
                <a:lnTo>
                  <a:pt x="1323092" y="98690"/>
                </a:lnTo>
                <a:lnTo>
                  <a:pt x="1302601" y="59088"/>
                </a:lnTo>
                <a:lnTo>
                  <a:pt x="1271363" y="27850"/>
                </a:lnTo>
                <a:lnTo>
                  <a:pt x="1231761" y="7359"/>
                </a:lnTo>
                <a:lnTo>
                  <a:pt x="1186180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676400" y="3048000"/>
            <a:ext cx="2155699" cy="866140"/>
          </a:xfrm>
          <a:custGeom>
            <a:avLst/>
            <a:gdLst/>
            <a:ahLst/>
            <a:cxnLst/>
            <a:rect l="l" t="t" r="r" b="b"/>
            <a:pathLst>
              <a:path w="1330960" h="866139">
                <a:moveTo>
                  <a:pt x="0" y="144272"/>
                </a:moveTo>
                <a:lnTo>
                  <a:pt x="7359" y="98690"/>
                </a:lnTo>
                <a:lnTo>
                  <a:pt x="27850" y="59088"/>
                </a:lnTo>
                <a:lnTo>
                  <a:pt x="59088" y="27850"/>
                </a:lnTo>
                <a:lnTo>
                  <a:pt x="98690" y="7359"/>
                </a:lnTo>
                <a:lnTo>
                  <a:pt x="144272" y="0"/>
                </a:lnTo>
                <a:lnTo>
                  <a:pt x="1186180" y="0"/>
                </a:lnTo>
                <a:lnTo>
                  <a:pt x="1231761" y="7359"/>
                </a:lnTo>
                <a:lnTo>
                  <a:pt x="1271363" y="27850"/>
                </a:lnTo>
                <a:lnTo>
                  <a:pt x="1302601" y="59088"/>
                </a:lnTo>
                <a:lnTo>
                  <a:pt x="1323092" y="98690"/>
                </a:lnTo>
                <a:lnTo>
                  <a:pt x="1330452" y="144272"/>
                </a:lnTo>
                <a:lnTo>
                  <a:pt x="1330452" y="721360"/>
                </a:lnTo>
                <a:lnTo>
                  <a:pt x="1323092" y="766941"/>
                </a:lnTo>
                <a:lnTo>
                  <a:pt x="1302601" y="806543"/>
                </a:lnTo>
                <a:lnTo>
                  <a:pt x="1271363" y="837781"/>
                </a:lnTo>
                <a:lnTo>
                  <a:pt x="1231761" y="858272"/>
                </a:lnTo>
                <a:lnTo>
                  <a:pt x="1186180" y="865632"/>
                </a:lnTo>
                <a:lnTo>
                  <a:pt x="144272" y="865632"/>
                </a:lnTo>
                <a:lnTo>
                  <a:pt x="98690" y="858272"/>
                </a:lnTo>
                <a:lnTo>
                  <a:pt x="59088" y="837781"/>
                </a:lnTo>
                <a:lnTo>
                  <a:pt x="27850" y="806543"/>
                </a:lnTo>
                <a:lnTo>
                  <a:pt x="7359" y="766941"/>
                </a:lnTo>
                <a:lnTo>
                  <a:pt x="0" y="721360"/>
                </a:lnTo>
                <a:lnTo>
                  <a:pt x="0" y="144272"/>
                </a:lnTo>
                <a:close/>
              </a:path>
            </a:pathLst>
          </a:custGeom>
          <a:ln w="19812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1752600" y="3276600"/>
            <a:ext cx="1945386" cy="2891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ECONOMY</a:t>
            </a:r>
            <a:endParaRPr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200400" y="2590800"/>
            <a:ext cx="328930" cy="337057"/>
          </a:xfrm>
          <a:custGeom>
            <a:avLst/>
            <a:gdLst/>
            <a:ahLst/>
            <a:cxnLst/>
            <a:rect l="l" t="t" r="r" b="b"/>
            <a:pathLst>
              <a:path w="476250" h="392430">
                <a:moveTo>
                  <a:pt x="441806" y="13454"/>
                </a:moveTo>
                <a:lnTo>
                  <a:pt x="406907" y="34289"/>
                </a:lnTo>
                <a:lnTo>
                  <a:pt x="374650" y="54863"/>
                </a:lnTo>
                <a:lnTo>
                  <a:pt x="342772" y="75946"/>
                </a:lnTo>
                <a:lnTo>
                  <a:pt x="311530" y="97917"/>
                </a:lnTo>
                <a:lnTo>
                  <a:pt x="280669" y="120396"/>
                </a:lnTo>
                <a:lnTo>
                  <a:pt x="250316" y="143637"/>
                </a:lnTo>
                <a:lnTo>
                  <a:pt x="220599" y="167512"/>
                </a:lnTo>
                <a:lnTo>
                  <a:pt x="191262" y="192024"/>
                </a:lnTo>
                <a:lnTo>
                  <a:pt x="162559" y="217170"/>
                </a:lnTo>
                <a:lnTo>
                  <a:pt x="134365" y="242950"/>
                </a:lnTo>
                <a:lnTo>
                  <a:pt x="106806" y="269367"/>
                </a:lnTo>
                <a:lnTo>
                  <a:pt x="79755" y="296418"/>
                </a:lnTo>
                <a:lnTo>
                  <a:pt x="53212" y="324104"/>
                </a:lnTo>
                <a:lnTo>
                  <a:pt x="27431" y="352425"/>
                </a:lnTo>
                <a:lnTo>
                  <a:pt x="0" y="383667"/>
                </a:lnTo>
                <a:lnTo>
                  <a:pt x="253" y="387731"/>
                </a:lnTo>
                <a:lnTo>
                  <a:pt x="5587" y="392302"/>
                </a:lnTo>
                <a:lnTo>
                  <a:pt x="9525" y="392049"/>
                </a:lnTo>
                <a:lnTo>
                  <a:pt x="11810" y="389382"/>
                </a:lnTo>
                <a:lnTo>
                  <a:pt x="36956" y="360680"/>
                </a:lnTo>
                <a:lnTo>
                  <a:pt x="88900" y="305181"/>
                </a:lnTo>
                <a:lnTo>
                  <a:pt x="143255" y="252222"/>
                </a:lnTo>
                <a:lnTo>
                  <a:pt x="199643" y="201549"/>
                </a:lnTo>
                <a:lnTo>
                  <a:pt x="258317" y="153543"/>
                </a:lnTo>
                <a:lnTo>
                  <a:pt x="319024" y="108076"/>
                </a:lnTo>
                <a:lnTo>
                  <a:pt x="381634" y="65405"/>
                </a:lnTo>
                <a:lnTo>
                  <a:pt x="446277" y="25526"/>
                </a:lnTo>
                <a:lnTo>
                  <a:pt x="447992" y="24537"/>
                </a:lnTo>
                <a:lnTo>
                  <a:pt x="454310" y="13526"/>
                </a:lnTo>
                <a:lnTo>
                  <a:pt x="441806" y="13454"/>
                </a:lnTo>
                <a:close/>
              </a:path>
              <a:path w="476250" h="392430">
                <a:moveTo>
                  <a:pt x="469990" y="11894"/>
                </a:moveTo>
                <a:lnTo>
                  <a:pt x="468502" y="12700"/>
                </a:lnTo>
                <a:lnTo>
                  <a:pt x="447992" y="24537"/>
                </a:lnTo>
                <a:lnTo>
                  <a:pt x="415797" y="80645"/>
                </a:lnTo>
                <a:lnTo>
                  <a:pt x="414146" y="83693"/>
                </a:lnTo>
                <a:lnTo>
                  <a:pt x="415163" y="87502"/>
                </a:lnTo>
                <a:lnTo>
                  <a:pt x="421258" y="91059"/>
                </a:lnTo>
                <a:lnTo>
                  <a:pt x="425068" y="89916"/>
                </a:lnTo>
                <a:lnTo>
                  <a:pt x="426846" y="86868"/>
                </a:lnTo>
                <a:lnTo>
                  <a:pt x="469990" y="11894"/>
                </a:lnTo>
                <a:close/>
              </a:path>
              <a:path w="476250" h="392430">
                <a:moveTo>
                  <a:pt x="470788" y="4063"/>
                </a:moveTo>
                <a:lnTo>
                  <a:pt x="459739" y="4063"/>
                </a:lnTo>
                <a:lnTo>
                  <a:pt x="465200" y="13588"/>
                </a:lnTo>
                <a:lnTo>
                  <a:pt x="454274" y="13588"/>
                </a:lnTo>
                <a:lnTo>
                  <a:pt x="447992" y="24537"/>
                </a:lnTo>
                <a:lnTo>
                  <a:pt x="466962" y="13588"/>
                </a:lnTo>
                <a:lnTo>
                  <a:pt x="465200" y="13588"/>
                </a:lnTo>
                <a:lnTo>
                  <a:pt x="467071" y="13526"/>
                </a:lnTo>
                <a:lnTo>
                  <a:pt x="468502" y="12700"/>
                </a:lnTo>
                <a:lnTo>
                  <a:pt x="469990" y="11894"/>
                </a:lnTo>
                <a:lnTo>
                  <a:pt x="472424" y="7663"/>
                </a:lnTo>
                <a:lnTo>
                  <a:pt x="472566" y="7112"/>
                </a:lnTo>
                <a:lnTo>
                  <a:pt x="470788" y="4063"/>
                </a:lnTo>
                <a:close/>
              </a:path>
              <a:path w="476250" h="392430">
                <a:moveTo>
                  <a:pt x="459739" y="4063"/>
                </a:moveTo>
                <a:lnTo>
                  <a:pt x="454310" y="13526"/>
                </a:lnTo>
                <a:lnTo>
                  <a:pt x="465200" y="13588"/>
                </a:lnTo>
                <a:lnTo>
                  <a:pt x="459739" y="4063"/>
                </a:lnTo>
                <a:close/>
              </a:path>
              <a:path w="476250" h="392430">
                <a:moveTo>
                  <a:pt x="463598" y="935"/>
                </a:moveTo>
                <a:lnTo>
                  <a:pt x="441806" y="13454"/>
                </a:lnTo>
                <a:lnTo>
                  <a:pt x="454310" y="13526"/>
                </a:lnTo>
                <a:lnTo>
                  <a:pt x="459739" y="4063"/>
                </a:lnTo>
                <a:lnTo>
                  <a:pt x="470788" y="4063"/>
                </a:lnTo>
                <a:lnTo>
                  <a:pt x="469010" y="1016"/>
                </a:lnTo>
                <a:lnTo>
                  <a:pt x="468832" y="968"/>
                </a:lnTo>
                <a:lnTo>
                  <a:pt x="463598" y="935"/>
                </a:lnTo>
                <a:close/>
              </a:path>
              <a:path w="476250" h="392430">
                <a:moveTo>
                  <a:pt x="373633" y="254"/>
                </a:moveTo>
                <a:lnTo>
                  <a:pt x="370713" y="3175"/>
                </a:lnTo>
                <a:lnTo>
                  <a:pt x="370713" y="10160"/>
                </a:lnTo>
                <a:lnTo>
                  <a:pt x="373506" y="12954"/>
                </a:lnTo>
                <a:lnTo>
                  <a:pt x="377063" y="13081"/>
                </a:lnTo>
                <a:lnTo>
                  <a:pt x="441806" y="13454"/>
                </a:lnTo>
                <a:lnTo>
                  <a:pt x="463598" y="935"/>
                </a:lnTo>
                <a:lnTo>
                  <a:pt x="377063" y="381"/>
                </a:lnTo>
                <a:lnTo>
                  <a:pt x="373633" y="254"/>
                </a:lnTo>
                <a:close/>
              </a:path>
              <a:path w="476250" h="392430">
                <a:moveTo>
                  <a:pt x="472424" y="7663"/>
                </a:moveTo>
                <a:lnTo>
                  <a:pt x="469990" y="11894"/>
                </a:lnTo>
                <a:lnTo>
                  <a:pt x="471550" y="11049"/>
                </a:lnTo>
                <a:lnTo>
                  <a:pt x="472424" y="7663"/>
                </a:lnTo>
                <a:close/>
              </a:path>
              <a:path w="476250" h="392430">
                <a:moveTo>
                  <a:pt x="468832" y="968"/>
                </a:moveTo>
                <a:lnTo>
                  <a:pt x="469010" y="1016"/>
                </a:lnTo>
                <a:lnTo>
                  <a:pt x="472566" y="7112"/>
                </a:lnTo>
                <a:lnTo>
                  <a:pt x="472424" y="7663"/>
                </a:lnTo>
                <a:lnTo>
                  <a:pt x="476250" y="1016"/>
                </a:lnTo>
                <a:lnTo>
                  <a:pt x="468832" y="968"/>
                </a:lnTo>
                <a:close/>
              </a:path>
              <a:path w="476250" h="392430">
                <a:moveTo>
                  <a:pt x="465200" y="0"/>
                </a:moveTo>
                <a:lnTo>
                  <a:pt x="463598" y="935"/>
                </a:lnTo>
                <a:lnTo>
                  <a:pt x="468832" y="968"/>
                </a:lnTo>
                <a:lnTo>
                  <a:pt x="465200" y="0"/>
                </a:lnTo>
                <a:close/>
              </a:path>
            </a:pathLst>
          </a:custGeom>
          <a:solidFill>
            <a:srgbClr val="66822C"/>
          </a:solidFill>
          <a:ln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5800" y="2057400"/>
            <a:ext cx="7772400" cy="293093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60680" marR="760095" indent="-360680" algn="just">
              <a:spcBef>
                <a:spcPts val="95"/>
              </a:spcBef>
              <a:buFont typeface="Arial" pitchFamily="34" charset="0"/>
              <a:buChar char="•"/>
              <a:tabLst>
                <a:tab pos="360680" algn="l"/>
              </a:tabLst>
            </a:pPr>
            <a:r>
              <a:rPr sz="2400" spc="-12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400" spc="-1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develop farm, </a:t>
            </a:r>
            <a:r>
              <a:rPr sz="2400" spc="-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home, public service </a:t>
            </a:r>
            <a:r>
              <a:rPr sz="2400" spc="-1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and  </a:t>
            </a:r>
            <a:r>
              <a:rPr sz="2400" spc="-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village</a:t>
            </a:r>
            <a:r>
              <a:rPr sz="24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2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community.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360680" marR="1329690" indent="-360680" algn="just">
              <a:buFont typeface="Arial" pitchFamily="34" charset="0"/>
              <a:buChar char="•"/>
              <a:tabLst>
                <a:tab pos="360680" algn="l"/>
              </a:tabLst>
            </a:pPr>
            <a:r>
              <a:rPr sz="2400" spc="-12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400" spc="-1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bring </a:t>
            </a:r>
            <a:r>
              <a:rPr sz="2400" spc="-1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improvement </a:t>
            </a:r>
            <a:r>
              <a:rPr sz="2400" spc="-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sz="2400" spc="-1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producing </a:t>
            </a:r>
            <a:r>
              <a:rPr sz="2400" spc="-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spc="-1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crops</a:t>
            </a:r>
            <a:r>
              <a:rPr lang="en-GB" sz="2400" spc="-1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GB" sz="2400" spc="-5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animals </a:t>
            </a:r>
            <a:r>
              <a:rPr sz="2400" spc="-1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living</a:t>
            </a:r>
            <a:r>
              <a:rPr sz="2400" spc="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condition.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360680" marR="5080" indent="-360680" algn="just">
              <a:buFont typeface="Arial" pitchFamily="34" charset="0"/>
              <a:buChar char="•"/>
              <a:tabLst>
                <a:tab pos="360680" algn="l"/>
              </a:tabLst>
            </a:pPr>
            <a:r>
              <a:rPr sz="2400" spc="-12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400" spc="-2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improve </a:t>
            </a:r>
            <a:r>
              <a:rPr sz="2400" spc="-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health </a:t>
            </a:r>
            <a:r>
              <a:rPr sz="2400" spc="-1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400" spc="-5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en-GB" sz="2400" spc="-5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condition </a:t>
            </a:r>
            <a:r>
              <a:rPr sz="2400" spc="-1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360680" indent="-348615" algn="just">
              <a:spcBef>
                <a:spcPts val="1275"/>
              </a:spcBef>
              <a:buFont typeface="Arial" pitchFamily="34" charset="0"/>
              <a:buChar char="•"/>
              <a:tabLst>
                <a:tab pos="361315" algn="l"/>
              </a:tabLst>
            </a:pPr>
            <a:r>
              <a:rPr sz="2400" spc="-12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400" spc="-2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improve </a:t>
            </a:r>
            <a:r>
              <a:rPr sz="2400" spc="-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villagers with their </a:t>
            </a:r>
            <a:r>
              <a:rPr sz="2400" spc="-1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own</a:t>
            </a:r>
            <a:r>
              <a:rPr sz="2400" spc="12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efforts.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360045" indent="-347980" algn="just">
              <a:spcBef>
                <a:spcPts val="1275"/>
              </a:spcBef>
              <a:buFont typeface="Arial" pitchFamily="34" charset="0"/>
              <a:buChar char="•"/>
              <a:tabLst>
                <a:tab pos="360680" algn="l"/>
              </a:tabLst>
            </a:pPr>
            <a:r>
              <a:rPr sz="2400" spc="-12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400" spc="-2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improve </a:t>
            </a:r>
            <a:r>
              <a:rPr sz="2400" spc="-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village</a:t>
            </a:r>
            <a:r>
              <a:rPr sz="2400" spc="15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communication.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09600" y="457200"/>
            <a:ext cx="7467600" cy="124457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en-GB" sz="4000" b="1" spc="-5" dirty="0" smtClean="0">
                <a:latin typeface="Times New Roman" pitchFamily="18" charset="0"/>
                <a:cs typeface="Times New Roman" pitchFamily="18" charset="0"/>
              </a:rPr>
              <a:t>OBJECTIVES </a:t>
            </a:r>
            <a:r>
              <a:rPr lang="en-GB" sz="4000" b="1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GB" sz="4000" b="1" spc="-15" dirty="0" smtClean="0">
                <a:latin typeface="Times New Roman" pitchFamily="18" charset="0"/>
                <a:cs typeface="Times New Roman" pitchFamily="18" charset="0"/>
              </a:rPr>
              <a:t>RURAL</a:t>
            </a:r>
            <a:r>
              <a:rPr lang="en-GB" sz="4000" b="1" spc="-9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000" b="1" spc="-114" dirty="0" smtClean="0">
                <a:latin typeface="Times New Roman" pitchFamily="18" charset="0"/>
                <a:cs typeface="Times New Roman" pitchFamily="18" charset="0"/>
              </a:rPr>
              <a:t>DEVELOPMENT</a:t>
            </a:r>
            <a:endParaRPr lang="en-GB" sz="4000" b="1" spc="-114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09600" y="1600200"/>
            <a:ext cx="7839075" cy="276986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just">
              <a:lnSpc>
                <a:spcPct val="100000"/>
              </a:lnSpc>
              <a:spcBef>
                <a:spcPts val="45"/>
              </a:spcBef>
            </a:pPr>
            <a:endParaRPr sz="2800" dirty="0">
              <a:latin typeface="Times New Roman" pitchFamily="18" charset="0"/>
              <a:cs typeface="Times New Roman" pitchFamily="18" charset="0"/>
            </a:endParaRPr>
          </a:p>
          <a:p>
            <a:pPr marL="268605" marR="5080" indent="-256540" algn="just">
              <a:lnSpc>
                <a:spcPct val="90000"/>
              </a:lnSpc>
              <a:buFont typeface="Arial" pitchFamily="34" charset="0"/>
              <a:buChar char="•"/>
            </a:pPr>
            <a:r>
              <a:rPr sz="2800" spc="5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“ </a:t>
            </a:r>
            <a:r>
              <a:rPr sz="28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sz="2800" spc="-1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better </a:t>
            </a:r>
            <a:r>
              <a:rPr sz="2800" spc="-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quality </a:t>
            </a:r>
            <a:r>
              <a:rPr sz="28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800" spc="-2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life </a:t>
            </a:r>
            <a:r>
              <a:rPr sz="2800" spc="-1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sz="2800" spc="-1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world’s </a:t>
            </a:r>
            <a:r>
              <a:rPr sz="2800" spc="-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poor </a:t>
            </a:r>
            <a:r>
              <a:rPr sz="2800" spc="-5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countries </a:t>
            </a:r>
            <a:r>
              <a:rPr sz="2800" spc="-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calls </a:t>
            </a:r>
            <a:r>
              <a:rPr sz="2800" spc="-1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sz="2800" spc="-1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higher </a:t>
            </a:r>
            <a:r>
              <a:rPr sz="2800" spc="-5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incomes</a:t>
            </a:r>
            <a:r>
              <a:rPr lang="en-GB" sz="2800" spc="-5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5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but </a:t>
            </a:r>
            <a:r>
              <a:rPr sz="28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it </a:t>
            </a:r>
            <a:r>
              <a:rPr sz="2800" spc="-4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involves </a:t>
            </a:r>
            <a:r>
              <a:rPr sz="2800" spc="-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much </a:t>
            </a:r>
            <a:r>
              <a:rPr sz="2800" spc="-1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more. </a:t>
            </a:r>
            <a:r>
              <a:rPr sz="2800" spc="-5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It </a:t>
            </a:r>
            <a:r>
              <a:rPr sz="2800" spc="-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encompasses  </a:t>
            </a:r>
            <a:r>
              <a:rPr sz="2800" spc="-1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better </a:t>
            </a:r>
            <a:r>
              <a:rPr sz="2800" spc="-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education, higher </a:t>
            </a:r>
            <a:r>
              <a:rPr sz="2800" spc="-1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standards </a:t>
            </a:r>
            <a:r>
              <a:rPr sz="28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of  health </a:t>
            </a:r>
            <a:r>
              <a:rPr sz="2800" spc="-1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800" spc="-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nutrition, </a:t>
            </a:r>
            <a:r>
              <a:rPr sz="2800" spc="-5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less</a:t>
            </a:r>
            <a:r>
              <a:rPr lang="en-GB" sz="2800" spc="-5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poverty</a:t>
            </a:r>
            <a:r>
              <a:rPr sz="2800" spc="-6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sz="28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sz="2800" spc="-1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cleaner </a:t>
            </a:r>
            <a:r>
              <a:rPr sz="2800" spc="-1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environment, </a:t>
            </a:r>
            <a:r>
              <a:rPr sz="2800" spc="-2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more </a:t>
            </a:r>
            <a:r>
              <a:rPr sz="2800" spc="-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quality </a:t>
            </a:r>
            <a:r>
              <a:rPr sz="28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of  </a:t>
            </a:r>
            <a:r>
              <a:rPr sz="2800" spc="-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opportunities, </a:t>
            </a:r>
            <a:r>
              <a:rPr sz="2800" spc="-1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greater</a:t>
            </a:r>
            <a:r>
              <a:rPr sz="2800" spc="-6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15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individual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1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freedom</a:t>
            </a:r>
            <a:r>
              <a:rPr sz="2800" spc="-1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, and </a:t>
            </a:r>
            <a:r>
              <a:rPr sz="2800" spc="-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richer </a:t>
            </a:r>
            <a:r>
              <a:rPr sz="2800" spc="-1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cultural</a:t>
            </a:r>
            <a:r>
              <a:rPr sz="2800" spc="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life.”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ject 3"/>
          <p:cNvSpPr txBox="1">
            <a:spLocks/>
          </p:cNvSpPr>
          <p:nvPr/>
        </p:nvSpPr>
        <p:spPr>
          <a:xfrm>
            <a:off x="609600" y="457200"/>
            <a:ext cx="7467600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000" b="1" i="0" u="none" strike="noStrike" kern="1200" cap="small" spc="-114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object 3"/>
          <p:cNvSpPr txBox="1">
            <a:spLocks/>
          </p:cNvSpPr>
          <p:nvPr/>
        </p:nvSpPr>
        <p:spPr>
          <a:xfrm>
            <a:off x="609600" y="228600"/>
            <a:ext cx="7467600" cy="187294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spcBef>
                <a:spcPts val="105"/>
              </a:spcBef>
            </a:pPr>
            <a:r>
              <a:rPr lang="en-GB" sz="4000" b="1" spc="-45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WORLD </a:t>
            </a:r>
            <a:r>
              <a:rPr lang="en-GB" sz="4000" b="1" spc="-15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DEVELOPMENT </a:t>
            </a:r>
            <a:r>
              <a:rPr lang="en-GB" sz="4000" b="1" spc="-1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REPORT </a:t>
            </a:r>
            <a:r>
              <a:rPr lang="en-GB" sz="4000" b="1" spc="-4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WORLD </a:t>
            </a:r>
            <a:r>
              <a:rPr lang="en-GB" sz="4000" b="1" spc="-5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BANK</a:t>
            </a:r>
            <a:r>
              <a:rPr lang="en-GB" sz="4000" b="1" spc="9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000" b="1" spc="-1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1991</a:t>
            </a:r>
            <a:endParaRPr lang="en-GB" sz="40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000" b="1" i="0" u="none" strike="noStrike" kern="1200" cap="small" spc="-114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1868" y="1960829"/>
            <a:ext cx="7812532" cy="4196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 marR="5080" indent="-256540" algn="just">
              <a:lnSpc>
                <a:spcPct val="100000"/>
              </a:lnSpc>
              <a:spcBef>
                <a:spcPts val="100"/>
              </a:spcBef>
              <a:buFont typeface="Arial" pitchFamily="34" charset="0"/>
              <a:buChar char="•"/>
            </a:pPr>
            <a:r>
              <a:rPr sz="2400" spc="-95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400" spc="-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increase the </a:t>
            </a:r>
            <a:r>
              <a:rPr sz="2400" spc="-1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availability </a:t>
            </a:r>
            <a:r>
              <a:rPr sz="2400" spc="-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4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widen </a:t>
            </a:r>
            <a:r>
              <a:rPr sz="2400" spc="-1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distribution of  </a:t>
            </a:r>
            <a:r>
              <a:rPr sz="2400" spc="-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basic </a:t>
            </a:r>
            <a:r>
              <a:rPr sz="2400" spc="-1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life </a:t>
            </a:r>
            <a:r>
              <a:rPr sz="24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sustaining </a:t>
            </a:r>
            <a:r>
              <a:rPr sz="2400" spc="-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goods such as food, </a:t>
            </a:r>
            <a:r>
              <a:rPr sz="2400" spc="-3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shelter, </a:t>
            </a:r>
            <a:r>
              <a:rPr sz="24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health and  </a:t>
            </a:r>
            <a:r>
              <a:rPr sz="2400" spc="-1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protection</a:t>
            </a:r>
            <a:r>
              <a:rPr lang="en-GB" sz="2400" spc="-1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268605" marR="227965" indent="-256540" algn="just">
              <a:lnSpc>
                <a:spcPct val="100000"/>
              </a:lnSpc>
              <a:spcBef>
                <a:spcPts val="580"/>
              </a:spcBef>
              <a:buFont typeface="Arial" pitchFamily="34" charset="0"/>
              <a:buChar char="•"/>
            </a:pPr>
            <a:r>
              <a:rPr sz="2400" spc="-95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400" spc="-1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raise </a:t>
            </a:r>
            <a:r>
              <a:rPr sz="2400" spc="-1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levels </a:t>
            </a:r>
            <a:r>
              <a:rPr sz="24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spc="-1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living, </a:t>
            </a:r>
            <a:r>
              <a:rPr sz="2400" spc="-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that </a:t>
            </a:r>
            <a:r>
              <a:rPr sz="24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sz="2400" spc="-1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400" spc="-6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say, </a:t>
            </a:r>
            <a:r>
              <a:rPr sz="2400" spc="-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higher incomes, </a:t>
            </a:r>
            <a:r>
              <a:rPr sz="24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the  </a:t>
            </a:r>
            <a:r>
              <a:rPr sz="2400" spc="-1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provision </a:t>
            </a:r>
            <a:r>
              <a:rPr sz="24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spc="-1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more </a:t>
            </a:r>
            <a:r>
              <a:rPr sz="2400" spc="-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jobs, </a:t>
            </a:r>
            <a:r>
              <a:rPr sz="2400" spc="-1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better </a:t>
            </a:r>
            <a:r>
              <a:rPr sz="2400" spc="-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education, </a:t>
            </a:r>
            <a:r>
              <a:rPr sz="24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400" spc="-1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greater  </a:t>
            </a:r>
            <a:r>
              <a:rPr sz="2400" spc="-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attention </a:t>
            </a:r>
            <a:r>
              <a:rPr sz="2400" spc="-1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400" spc="-1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cultural </a:t>
            </a:r>
            <a:r>
              <a:rPr sz="24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400" spc="-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humanistic</a:t>
            </a:r>
            <a:r>
              <a:rPr sz="2400" spc="-1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values.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268605" marR="186690" indent="-256540" algn="just">
              <a:lnSpc>
                <a:spcPct val="100000"/>
              </a:lnSpc>
              <a:spcBef>
                <a:spcPts val="580"/>
              </a:spcBef>
              <a:buFont typeface="Arial" pitchFamily="34" charset="0"/>
              <a:buChar char="•"/>
              <a:tabLst>
                <a:tab pos="4775835" algn="l"/>
              </a:tabLst>
            </a:pPr>
            <a:r>
              <a:rPr sz="2400" spc="-95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400" spc="-1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extend </a:t>
            </a:r>
            <a:r>
              <a:rPr sz="2400" spc="-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1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range </a:t>
            </a:r>
            <a:r>
              <a:rPr sz="24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of economic and social choices  </a:t>
            </a:r>
            <a:r>
              <a:rPr sz="2400" spc="-1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available to </a:t>
            </a:r>
            <a:r>
              <a:rPr sz="2400" spc="-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individuals </a:t>
            </a:r>
            <a:r>
              <a:rPr sz="24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and nations </a:t>
            </a:r>
            <a:r>
              <a:rPr sz="2400" spc="-2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by </a:t>
            </a:r>
            <a:r>
              <a:rPr sz="2400" spc="-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freeing them </a:t>
            </a:r>
            <a:r>
              <a:rPr sz="2400" spc="-1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from  </a:t>
            </a:r>
            <a:r>
              <a:rPr sz="24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servitude and </a:t>
            </a:r>
            <a:r>
              <a:rPr sz="2400" spc="-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dependence </a:t>
            </a:r>
            <a:r>
              <a:rPr sz="24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not </a:t>
            </a:r>
            <a:r>
              <a:rPr sz="2400" spc="-1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only </a:t>
            </a:r>
            <a:r>
              <a:rPr sz="24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sz="2400" spc="-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relation </a:t>
            </a:r>
            <a:r>
              <a:rPr sz="2400" spc="-1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4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other  </a:t>
            </a:r>
            <a:r>
              <a:rPr sz="2400" spc="-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people </a:t>
            </a:r>
            <a:r>
              <a:rPr sz="24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40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nation </a:t>
            </a:r>
            <a:r>
              <a:rPr sz="2400" spc="-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states but</a:t>
            </a:r>
            <a:r>
              <a:rPr sz="24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also</a:t>
            </a:r>
            <a:r>
              <a:rPr lang="en-GB" sz="2400" spc="-5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5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400" spc="-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1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forces </a:t>
            </a:r>
            <a:r>
              <a:rPr sz="24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of  </a:t>
            </a:r>
            <a:r>
              <a:rPr sz="2400" spc="-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ignorance </a:t>
            </a:r>
            <a:r>
              <a:rPr sz="24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400" spc="-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human</a:t>
            </a:r>
            <a:r>
              <a:rPr sz="2400" spc="-2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3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misery.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43000" y="304800"/>
            <a:ext cx="6786245" cy="124457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en-GB" sz="4000" b="1" dirty="0" smtClean="0">
                <a:latin typeface="Times New Roman" pitchFamily="18" charset="0"/>
                <a:cs typeface="Times New Roman" pitchFamily="18" charset="0"/>
              </a:rPr>
              <a:t>THREE </a:t>
            </a:r>
            <a:r>
              <a:rPr lang="en-GB" sz="4000" b="1" spc="-15" dirty="0" smtClean="0">
                <a:latin typeface="Times New Roman" pitchFamily="18" charset="0"/>
                <a:cs typeface="Times New Roman" pitchFamily="18" charset="0"/>
              </a:rPr>
              <a:t>CORE </a:t>
            </a:r>
            <a:r>
              <a:rPr lang="en-GB" sz="4000" b="1" spc="-60" dirty="0" smtClean="0">
                <a:latin typeface="Times New Roman" pitchFamily="18" charset="0"/>
                <a:cs typeface="Times New Roman" pitchFamily="18" charset="0"/>
              </a:rPr>
              <a:t>VALUES </a:t>
            </a:r>
            <a:r>
              <a:rPr lang="en-GB" sz="4000" b="1" dirty="0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GB" sz="4000" b="1" spc="-7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000" b="1" spc="-5" dirty="0" smtClean="0">
                <a:latin typeface="Times New Roman" pitchFamily="18" charset="0"/>
                <a:cs typeface="Times New Roman" pitchFamily="18" charset="0"/>
              </a:rPr>
              <a:t>DEVELOPMENT</a:t>
            </a:r>
            <a:endParaRPr lang="en-GB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09600" y="1709369"/>
            <a:ext cx="7848600" cy="309764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139700" indent="-342900" algn="just">
              <a:lnSpc>
                <a:spcPct val="100000"/>
              </a:lnSpc>
              <a:spcBef>
                <a:spcPts val="95"/>
              </a:spcBef>
              <a:buFont typeface="Arial" pitchFamily="34" charset="0"/>
              <a:buChar char="•"/>
            </a:pPr>
            <a:r>
              <a:rPr sz="2400" spc="5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Development </a:t>
            </a:r>
            <a:r>
              <a:rPr sz="2400" spc="-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sz="2400" spc="-15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primarily</a:t>
            </a:r>
            <a:r>
              <a:rPr lang="en-GB" sz="2400" spc="-15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defined </a:t>
            </a:r>
            <a:r>
              <a:rPr sz="2400" spc="-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in the </a:t>
            </a:r>
            <a:r>
              <a:rPr sz="2400" spc="-1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context </a:t>
            </a:r>
            <a:r>
              <a:rPr sz="2400" spc="-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of  </a:t>
            </a:r>
            <a:r>
              <a:rPr sz="2400" spc="-1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economy </a:t>
            </a:r>
            <a:r>
              <a:rPr sz="2400" spc="-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as it is equaled </a:t>
            </a:r>
            <a:r>
              <a:rPr sz="2400" spc="-1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with </a:t>
            </a:r>
            <a:r>
              <a:rPr sz="2400" spc="-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economic  </a:t>
            </a:r>
            <a:r>
              <a:rPr sz="2400" spc="-1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development </a:t>
            </a:r>
            <a:r>
              <a:rPr sz="2400" spc="-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spc="-1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sz="24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3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country.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355600" marR="395605" indent="-342900" algn="just">
              <a:lnSpc>
                <a:spcPct val="100000"/>
              </a:lnSpc>
              <a:spcBef>
                <a:spcPts val="1275"/>
              </a:spcBef>
              <a:buFont typeface="Arial" pitchFamily="34" charset="0"/>
              <a:buChar char="•"/>
            </a:pPr>
            <a:r>
              <a:rPr sz="240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Various </a:t>
            </a:r>
            <a:r>
              <a:rPr sz="2400" spc="-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scholars of </a:t>
            </a:r>
            <a:r>
              <a:rPr sz="2400" spc="-2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diverse </a:t>
            </a:r>
            <a:r>
              <a:rPr sz="2400" spc="-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disciplines </a:t>
            </a:r>
            <a:r>
              <a:rPr sz="2400" spc="-3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have </a:t>
            </a:r>
            <a:r>
              <a:rPr sz="2400" spc="-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view  </a:t>
            </a:r>
            <a:r>
              <a:rPr sz="2400" spc="-1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development </a:t>
            </a:r>
            <a:r>
              <a:rPr lang="en-GB" sz="2400" spc="-1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sz="2400" spc="-5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sz="2400" spc="-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1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following</a:t>
            </a:r>
            <a:r>
              <a:rPr sz="2400" spc="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context: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812800" lvl="1" indent="-342900" algn="just">
              <a:spcBef>
                <a:spcPts val="1275"/>
              </a:spcBef>
              <a:buFont typeface="Wingdings" pitchFamily="2" charset="2"/>
              <a:buChar char="ü"/>
              <a:tabLst>
                <a:tab pos="354965" algn="l"/>
                <a:tab pos="355600" algn="l"/>
              </a:tabLst>
            </a:pPr>
            <a:r>
              <a:rPr sz="2400" spc="-1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Improvement-change </a:t>
            </a:r>
            <a:r>
              <a:rPr sz="2400" spc="-1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(for </a:t>
            </a:r>
            <a:r>
              <a:rPr sz="2400" spc="-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sz="2400" spc="4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better)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812800" lvl="1" indent="-342900" algn="just">
              <a:spcBef>
                <a:spcPts val="1275"/>
              </a:spcBef>
              <a:buFont typeface="Wingdings" pitchFamily="2" charset="2"/>
              <a:buChar char="ü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Economic </a:t>
            </a:r>
            <a:r>
              <a:rPr sz="2400" spc="-1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growth</a:t>
            </a:r>
            <a:r>
              <a:rPr sz="2400" spc="-15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sz="2400" spc="35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spc="-1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Modernization </a:t>
            </a:r>
            <a:r>
              <a:rPr sz="2400" spc="-5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Industrialization</a:t>
            </a:r>
            <a:r>
              <a:rPr lang="en-GB" sz="2400" spc="-5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GB" sz="2400" spc="-1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 txBox="1">
            <a:spLocks/>
          </p:cNvSpPr>
          <p:nvPr/>
        </p:nvSpPr>
        <p:spPr>
          <a:xfrm>
            <a:off x="1066800" y="762000"/>
            <a:ext cx="6786245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0" lvl="0" indent="0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Cont..</a:t>
            </a:r>
            <a:endParaRPr kumimoji="0" lang="en-GB" sz="4000" b="1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3400" y="1828800"/>
            <a:ext cx="7620000" cy="41017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25780" algn="just">
              <a:lnSpc>
                <a:spcPct val="100000"/>
              </a:lnSpc>
              <a:spcBef>
                <a:spcPts val="105"/>
              </a:spcBef>
            </a:pPr>
            <a:endParaRPr lang="en-GB" sz="2400" b="1" spc="-30" dirty="0" smtClean="0">
              <a:solidFill>
                <a:srgbClr val="40404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2700" marR="525780">
              <a:lnSpc>
                <a:spcPct val="100000"/>
              </a:lnSpc>
              <a:spcBef>
                <a:spcPts val="105"/>
              </a:spcBef>
              <a:buFont typeface="Arial" pitchFamily="34" charset="0"/>
              <a:buChar char="•"/>
            </a:pPr>
            <a:r>
              <a:rPr lang="en-GB" sz="2400" spc="-3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sz="2400" spc="-3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Rural </a:t>
            </a:r>
            <a:r>
              <a:rPr sz="2400" spc="-15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development </a:t>
            </a:r>
            <a:r>
              <a:rPr sz="240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is a </a:t>
            </a:r>
            <a:r>
              <a:rPr sz="2400" spc="-1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dynamic</a:t>
            </a:r>
            <a:r>
              <a:rPr lang="en-GB" sz="2400" spc="-1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en-GB" sz="2400" spc="-1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2700" marR="525780">
              <a:lnSpc>
                <a:spcPct val="100000"/>
              </a:lnSpc>
              <a:spcBef>
                <a:spcPts val="105"/>
              </a:spcBef>
              <a:buFont typeface="Arial" pitchFamily="34" charset="0"/>
              <a:buChar char="•"/>
            </a:pPr>
            <a:r>
              <a:rPr lang="en-GB" sz="2400" spc="-1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It is mainly concerned with rural areas</a:t>
            </a:r>
            <a:r>
              <a:rPr sz="2400" spc="-1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GB" sz="2400" spc="-10" dirty="0" smtClean="0">
              <a:solidFill>
                <a:srgbClr val="40404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2700" marR="525780" algn="just">
              <a:lnSpc>
                <a:spcPct val="100000"/>
              </a:lnSpc>
              <a:spcBef>
                <a:spcPts val="105"/>
              </a:spcBef>
              <a:buFont typeface="Arial" pitchFamily="34" charset="0"/>
              <a:buChar char="•"/>
            </a:pPr>
            <a:r>
              <a:rPr lang="en-GB" sz="2400" spc="-1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sz="240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These</a:t>
            </a:r>
            <a:r>
              <a:rPr sz="2400" spc="5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include</a:t>
            </a:r>
            <a:endParaRPr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69900" marR="5080" lvl="1" algn="just">
              <a:buFont typeface="Wingdings" pitchFamily="2" charset="2"/>
              <a:buChar char="ü"/>
            </a:pPr>
            <a:r>
              <a:rPr lang="en-GB" sz="2400" spc="-1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Agricultural growth</a:t>
            </a:r>
            <a:endParaRPr lang="en-GB" sz="2400" spc="-10" dirty="0" smtClean="0">
              <a:solidFill>
                <a:srgbClr val="40404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69900" marR="5080" lvl="1" algn="just">
              <a:buFont typeface="Wingdings" pitchFamily="2" charset="2"/>
              <a:buChar char="ü"/>
            </a:pPr>
            <a:r>
              <a:rPr lang="en-GB" sz="2400" spc="-5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P</a:t>
            </a:r>
            <a:r>
              <a:rPr sz="2400" spc="-5" dirty="0" err="1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utting</a:t>
            </a:r>
            <a:r>
              <a:rPr sz="2400" spc="-5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up </a:t>
            </a:r>
            <a:r>
              <a:rPr sz="24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economic</a:t>
            </a:r>
            <a:r>
              <a:rPr lang="en-GB" sz="240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4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social </a:t>
            </a:r>
            <a:r>
              <a:rPr sz="2400" spc="-15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infrastructure</a:t>
            </a:r>
            <a:endParaRPr lang="en-GB" sz="2400" spc="-15" dirty="0" smtClean="0">
              <a:solidFill>
                <a:srgbClr val="40404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69900" marR="5080" lvl="1" algn="just">
              <a:buFont typeface="Wingdings" pitchFamily="2" charset="2"/>
              <a:buChar char="ü"/>
            </a:pPr>
            <a:r>
              <a:rPr lang="en-GB" sz="2400" spc="-1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F</a:t>
            </a:r>
            <a:r>
              <a:rPr sz="2400" spc="-1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air </a:t>
            </a:r>
            <a:r>
              <a:rPr sz="2400" spc="-1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wages </a:t>
            </a:r>
            <a:endParaRPr lang="en-GB" sz="2400" dirty="0" smtClean="0">
              <a:solidFill>
                <a:srgbClr val="40404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69900" marR="5080" lvl="1" algn="just">
              <a:buFont typeface="Wingdings" pitchFamily="2" charset="2"/>
              <a:buChar char="ü"/>
            </a:pPr>
            <a:r>
              <a:rPr lang="en-GB" sz="240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H</a:t>
            </a:r>
            <a:r>
              <a:rPr sz="240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ousing </a:t>
            </a:r>
            <a:r>
              <a:rPr sz="2400" spc="-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4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house </a:t>
            </a:r>
            <a:r>
              <a:rPr sz="2400" spc="-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sites </a:t>
            </a:r>
            <a:r>
              <a:rPr sz="2400" spc="-1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sz="2400" spc="-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5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landless</a:t>
            </a:r>
            <a:endParaRPr lang="en-GB" sz="2400" spc="-5" dirty="0" smtClean="0">
              <a:solidFill>
                <a:srgbClr val="40404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69900" marR="5080" lvl="1" algn="just">
              <a:buFont typeface="Wingdings" pitchFamily="2" charset="2"/>
              <a:buChar char="ü"/>
            </a:pPr>
            <a:r>
              <a:rPr lang="en-GB" sz="2400" spc="-5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V</a:t>
            </a:r>
            <a:r>
              <a:rPr sz="2400" spc="-5" dirty="0" err="1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illage</a:t>
            </a:r>
            <a:r>
              <a:rPr sz="2400" spc="-5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planning</a:t>
            </a:r>
            <a:endParaRPr lang="en-GB" sz="2400" spc="-5" dirty="0" smtClean="0">
              <a:solidFill>
                <a:srgbClr val="40404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69900" marR="5080" lvl="1" algn="just">
              <a:buFont typeface="Wingdings" pitchFamily="2" charset="2"/>
              <a:buChar char="ü"/>
            </a:pPr>
            <a:r>
              <a:rPr lang="en-GB" sz="2400" spc="-5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Education </a:t>
            </a:r>
          </a:p>
          <a:p>
            <a:pPr marL="469900" marR="5080" lvl="1" algn="just">
              <a:buFont typeface="Wingdings" pitchFamily="2" charset="2"/>
              <a:buChar char="ü"/>
            </a:pPr>
            <a:r>
              <a:rPr lang="en-GB" sz="240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F</a:t>
            </a:r>
            <a:r>
              <a:rPr sz="2400" dirty="0" err="1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unctional</a:t>
            </a:r>
            <a:r>
              <a:rPr sz="240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45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literacy</a:t>
            </a:r>
            <a:r>
              <a:rPr sz="2400" spc="-1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933055" cy="124328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en-GB" sz="4000" b="1" spc="-10" dirty="0" smtClean="0">
                <a:latin typeface="Times New Roman" pitchFamily="18" charset="0"/>
                <a:cs typeface="Times New Roman" pitchFamily="18" charset="0"/>
              </a:rPr>
              <a:t>IMPORTANCE </a:t>
            </a:r>
            <a:r>
              <a:rPr lang="en-GB" sz="4000" b="1" spc="-5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GB" sz="4000" b="1" spc="-35" dirty="0" smtClean="0">
                <a:latin typeface="Times New Roman" pitchFamily="18" charset="0"/>
                <a:cs typeface="Times New Roman" pitchFamily="18" charset="0"/>
              </a:rPr>
              <a:t>RURAL</a:t>
            </a:r>
            <a:r>
              <a:rPr lang="en-GB" sz="4000" b="1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000" b="1" spc="-20" dirty="0" smtClean="0">
                <a:latin typeface="Times New Roman" pitchFamily="18" charset="0"/>
                <a:cs typeface="Times New Roman" pitchFamily="18" charset="0"/>
              </a:rPr>
              <a:t>DEVELOPMENT</a:t>
            </a:r>
            <a:endParaRPr lang="en-GB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676</TotalTime>
  <Words>624</Words>
  <Application>Microsoft Office PowerPoint</Application>
  <PresentationFormat>On-screen Show (4:3)</PresentationFormat>
  <Paragraphs>61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Oriel</vt:lpstr>
      <vt:lpstr>LECTURE # 01 INTRODUCTION TO RURAL PLANNING &amp; DEVELOPMENT  </vt:lpstr>
      <vt:lpstr>DEFINITIONS</vt:lpstr>
      <vt:lpstr>Slide 3</vt:lpstr>
      <vt:lpstr>DEVELOPMENT IN RURAL AREA CAN BRING</vt:lpstr>
      <vt:lpstr>OBJECTIVES OF RURAL DEVELOPMENT</vt:lpstr>
      <vt:lpstr>Slide 6</vt:lpstr>
      <vt:lpstr>THREE CORE VALUES OF DEVELOPMENT</vt:lpstr>
      <vt:lpstr>Slide 8</vt:lpstr>
      <vt:lpstr>IMPORTANCE OF RURAL DEVELOPMENT</vt:lpstr>
      <vt:lpstr>RURAL DEVELOPMENT IS NEEDED BECAUSE !!!!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Lecture-1</dc:title>
  <dc:creator>faryal</dc:creator>
  <cp:lastModifiedBy>faryal</cp:lastModifiedBy>
  <cp:revision>19</cp:revision>
  <dcterms:created xsi:type="dcterms:W3CDTF">2019-12-25T15:54:33Z</dcterms:created>
  <dcterms:modified xsi:type="dcterms:W3CDTF">2020-04-23T00:55:38Z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2016-02-02T00:00:00Z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2019-12-25T00:00:00Z</vt:filetime>
  </property>
</Properties>
</file>